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 id="273" r:id="rId70"/>
    <p:sldId id="274" r:id="rId71"/>
    <p:sldId id="275" r:id="rId72"/>
    <p:sldId id="276" r:id="rId73"/>
    <p:sldId id="277" r:id="rId74"/>
    <p:sldId id="278" r:id="rId75"/>
    <p:sldId id="279" r:id="rId76"/>
    <p:sldId id="280" r:id="rId77"/>
    <p:sldId id="281" r:id="rId78"/>
    <p:sldId id="282" r:id="rId79"/>
    <p:sldId id="283" r:id="rId80"/>
    <p:sldId id="284" r:id="rId81"/>
    <p:sldId id="285" r:id="rId82"/>
    <p:sldId id="286" r:id="rId83"/>
    <p:sldId id="287" r:id="rId84"/>
    <p:sldId id="288" r:id="rId85"/>
    <p:sldId id="289" r:id="rId86"/>
    <p:sldId id="290" r:id="rId87"/>
    <p:sldId id="291" r:id="rId88"/>
    <p:sldId id="292" r:id="rId89"/>
    <p:sldId id="293" r:id="rId90"/>
    <p:sldId id="294" r:id="rId91"/>
    <p:sldId id="295" r:id="rId92"/>
    <p:sldId id="296" r:id="rId93"/>
    <p:sldId id="297" r:id="rId94"/>
    <p:sldId id="298" r:id="rId95"/>
    <p:sldId id="299" r:id="rId96"/>
    <p:sldId id="300" r:id="rId97"/>
    <p:sldId id="301" r:id="rId98"/>
    <p:sldId id="302" r:id="rId99"/>
    <p:sldId id="303" r:id="rId100"/>
    <p:sldId id="304" r:id="rId101"/>
    <p:sldId id="305" r:id="rId102"/>
    <p:sldId id="306" r:id="rId103"/>
    <p:sldId id="307" r:id="rId104"/>
    <p:sldId id="308" r:id="rId105"/>
    <p:sldId id="309" r:id="rId106"/>
    <p:sldId id="310" r:id="rId107"/>
    <p:sldId id="311" r:id="rId108"/>
    <p:sldId id="312" r:id="rId109"/>
    <p:sldId id="313" r:id="rId110"/>
    <p:sldId id="314" r:id="rId111"/>
    <p:sldId id="315" r:id="rId112"/>
    <p:sldId id="316" r:id="rId113"/>
    <p:sldId id="317" r:id="rId114"/>
    <p:sldId id="318" r:id="rId115"/>
    <p:sldId id="319" r:id="rId116"/>
    <p:sldId id="320" r:id="rId117"/>
    <p:sldId id="321" r:id="rId118"/>
    <p:sldId id="322" r:id="rId119"/>
    <p:sldId id="323" r:id="rId120"/>
    <p:sldId id="324" r:id="rId121"/>
    <p:sldId id="325" r:id="rId122"/>
    <p:sldId id="326" r:id="rId123"/>
    <p:sldId id="327" r:id="rId124"/>
    <p:sldId id="328" r:id="rId125"/>
    <p:sldId id="329" r:id="rId126"/>
    <p:sldId id="330" r:id="rId127"/>
    <p:sldId id="331" r:id="rId128"/>
    <p:sldId id="332" r:id="rId129"/>
    <p:sldId id="333" r:id="rId130"/>
    <p:sldId id="334" r:id="rId131"/>
    <p:sldId id="335" r:id="rId132"/>
    <p:sldId id="336" r:id="rId133"/>
    <p:sldId id="337" r:id="rId134"/>
    <p:sldId id="338" r:id="rId135"/>
    <p:sldId id="339" r:id="rId136"/>
    <p:sldId id="340" r:id="rId137"/>
    <p:sldId id="341" r:id="rId138"/>
    <p:sldId id="342" r:id="rId139"/>
    <p:sldId id="343" r:id="rId140"/>
    <p:sldId id="344" r:id="rId141"/>
    <p:sldId id="345" r:id="rId142"/>
    <p:sldId id="346" r:id="rId143"/>
    <p:sldId id="347" r:id="rId144"/>
    <p:sldId id="348" r:id="rId145"/>
    <p:sldId id="349" r:id="rId146"/>
    <p:sldId id="350" r:id="rId147"/>
    <p:sldId id="351" r:id="rId148"/>
    <p:sldId id="352" r:id="rId149"/>
    <p:sldId id="353" r:id="rId150"/>
    <p:sldId id="354" r:id="rId151"/>
    <p:sldId id="355" r:id="rId152"/>
    <p:sldId id="356" r:id="rId153"/>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atisfy" charset="1" panose="02000000000000000000"/>
      <p:regular r:id="rId12"/>
    </p:embeddedFont>
    <p:embeddedFont>
      <p:font typeface="Advent Pro Bold" charset="1" panose="02000506040000020004"/>
      <p:regular r:id="rId13"/>
    </p:embeddedFont>
    <p:embeddedFont>
      <p:font typeface="Advent Pro Bold Bold" charset="1" panose="02000506040000020004"/>
      <p:regular r:id="rId14"/>
    </p:embeddedFont>
    <p:embeddedFont>
      <p:font typeface="Advent Pro Bold Italics" charset="1" panose="02000506040000020004"/>
      <p:regular r:id="rId15"/>
    </p:embeddedFont>
    <p:embeddedFont>
      <p:font typeface="Advent Pro Bold Bold Italics" charset="1" panose="02000506040000020004"/>
      <p:regular r:id="rId16"/>
    </p:embeddedFont>
    <p:embeddedFont>
      <p:font typeface="Red Hat Display" charset="1" panose="02010503040201060303"/>
      <p:regular r:id="rId17"/>
    </p:embeddedFont>
    <p:embeddedFont>
      <p:font typeface="Red Hat Display Bold" charset="1" panose="02010803040201060303"/>
      <p:regular r:id="rId18"/>
    </p:embeddedFont>
    <p:embeddedFont>
      <p:font typeface="Red Hat Display Italics" charset="1" panose="020105030402010D0303"/>
      <p:regular r:id="rId19"/>
    </p:embeddedFont>
    <p:embeddedFont>
      <p:font typeface="Red Hat Display Bold Italics" charset="1" panose="020108030402010D0303"/>
      <p:regular r:id="rId20"/>
    </p:embeddedFont>
    <p:embeddedFont>
      <p:font typeface="Inter" charset="1" panose="020B0502030000000004"/>
      <p:regular r:id="rId21"/>
    </p:embeddedFont>
    <p:embeddedFont>
      <p:font typeface="Inter Bold" charset="1" panose="020B0802030000000004"/>
      <p:regular r:id="rId22"/>
    </p:embeddedFont>
    <p:embeddedFont>
      <p:font typeface="Inter Italics" charset="1" panose="020B0502030000000004"/>
      <p:regular r:id="rId23"/>
    </p:embeddedFont>
    <p:embeddedFont>
      <p:font typeface="Inter Bold Italics" charset="1" panose="020B0802030000000004"/>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ns Bold" charset="1" panose="00000000000000000000"/>
      <p:regular r:id="rId29"/>
    </p:embeddedFont>
    <p:embeddedFont>
      <p:font typeface="Open Sans Bold Bold" charset="1" panose="00000000000000000000"/>
      <p:regular r:id="rId30"/>
    </p:embeddedFont>
    <p:embeddedFont>
      <p:font typeface="Open Sans Bold Italics" charset="1" panose="00000000000000000000"/>
      <p:regular r:id="rId31"/>
    </p:embeddedFont>
    <p:embeddedFont>
      <p:font typeface="Open Sans Bold Bold Italics" charset="1" panose="00000000000000000000"/>
      <p:regular r:id="rId32"/>
    </p:embeddedFont>
    <p:embeddedFont>
      <p:font typeface="Poppins ExtraBold" charset="1" panose="00000900000000000000"/>
      <p:regular r:id="rId33"/>
    </p:embeddedFont>
    <p:embeddedFont>
      <p:font typeface="Poppins ExtraBold Bold" charset="1" panose="00000A00000000000000"/>
      <p:regular r:id="rId34"/>
    </p:embeddedFont>
    <p:embeddedFont>
      <p:font typeface="Poppins ExtraBold Italics" charset="1" panose="00000900000000000000"/>
      <p:regular r:id="rId35"/>
    </p:embeddedFont>
    <p:embeddedFont>
      <p:font typeface="Poppins ExtraBold Bold Italics" charset="1" panose="00000A00000000000000"/>
      <p:regular r:id="rId36"/>
    </p:embeddedFont>
    <p:embeddedFont>
      <p:font typeface="Poppins" charset="1" panose="00000500000000000000"/>
      <p:regular r:id="rId37"/>
    </p:embeddedFont>
    <p:embeddedFont>
      <p:font typeface="Poppins Bold" charset="1" panose="00000800000000000000"/>
      <p:regular r:id="rId38"/>
    </p:embeddedFont>
    <p:embeddedFont>
      <p:font typeface="Poppins Italics" charset="1" panose="00000500000000000000"/>
      <p:regular r:id="rId39"/>
    </p:embeddedFont>
    <p:embeddedFont>
      <p:font typeface="Poppins Bold Italics" charset="1" panose="00000800000000000000"/>
      <p:regular r:id="rId40"/>
    </p:embeddedFont>
    <p:embeddedFont>
      <p:font typeface="Brasika" charset="1" panose="00000000000000000000"/>
      <p:regular r:id="rId41"/>
    </p:embeddedFont>
    <p:embeddedFont>
      <p:font typeface="Marykate" charset="1" panose="00000000000000000000"/>
      <p:regular r:id="rId42"/>
    </p:embeddedFont>
    <p:embeddedFont>
      <p:font typeface="Gliker SemiBold" charset="1" panose="00000700000000000000"/>
      <p:regular r:id="rId43"/>
    </p:embeddedFont>
    <p:embeddedFont>
      <p:font typeface="Gliker SemiBold Bold" charset="1" panose="00000A00000000000000"/>
      <p:regular r:id="rId44"/>
    </p:embeddedFont>
    <p:embeddedFont>
      <p:font typeface="Nunito Bold" charset="1" panose="00000000000000000000"/>
      <p:regular r:id="rId45"/>
    </p:embeddedFont>
    <p:embeddedFont>
      <p:font typeface="Nunito Bold Bold" charset="1" panose="00000000000000000000"/>
      <p:regular r:id="rId46"/>
    </p:embeddedFont>
    <p:embeddedFont>
      <p:font typeface="Nunito Bold Italics" charset="1" panose="00000000000000000000"/>
      <p:regular r:id="rId47"/>
    </p:embeddedFont>
    <p:embeddedFont>
      <p:font typeface="Nunito Bold Bold Italics" charset="1" panose="00000000000000000000"/>
      <p:regular r:id="rId48"/>
    </p:embeddedFont>
    <p:embeddedFont>
      <p:font typeface="Canva Sans" charset="1" panose="020B0503030501040103"/>
      <p:regular r:id="rId49"/>
    </p:embeddedFont>
    <p:embeddedFont>
      <p:font typeface="Canva Sans Bold" charset="1" panose="020B0803030501040103"/>
      <p:regular r:id="rId50"/>
    </p:embeddedFont>
    <p:embeddedFont>
      <p:font typeface="Canva Sans Italics" charset="1" panose="020B0503030501040103"/>
      <p:regular r:id="rId51"/>
    </p:embeddedFont>
    <p:embeddedFont>
      <p:font typeface="Canva Sans Bold Italics" charset="1" panose="020B0803030501040103"/>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8.xml" Type="http://schemas.openxmlformats.org/officeDocument/2006/relationships/slide"/><Relationship Id="rId101" Target="slides/slide49.xml" Type="http://schemas.openxmlformats.org/officeDocument/2006/relationships/slide"/><Relationship Id="rId102" Target="slides/slide50.xml" Type="http://schemas.openxmlformats.org/officeDocument/2006/relationships/slide"/><Relationship Id="rId103" Target="slides/slide51.xml" Type="http://schemas.openxmlformats.org/officeDocument/2006/relationships/slide"/><Relationship Id="rId104" Target="slides/slide52.xml" Type="http://schemas.openxmlformats.org/officeDocument/2006/relationships/slide"/><Relationship Id="rId105" Target="slides/slide53.xml" Type="http://schemas.openxmlformats.org/officeDocument/2006/relationships/slide"/><Relationship Id="rId106" Target="slides/slide54.xml" Type="http://schemas.openxmlformats.org/officeDocument/2006/relationships/slide"/><Relationship Id="rId107" Target="slides/slide55.xml" Type="http://schemas.openxmlformats.org/officeDocument/2006/relationships/slide"/><Relationship Id="rId108" Target="slides/slide56.xml" Type="http://schemas.openxmlformats.org/officeDocument/2006/relationships/slide"/><Relationship Id="rId109" Target="slides/slide57.xml" Type="http://schemas.openxmlformats.org/officeDocument/2006/relationships/slide"/><Relationship Id="rId11" Target="fonts/font11.fntdata" Type="http://schemas.openxmlformats.org/officeDocument/2006/relationships/font"/><Relationship Id="rId110" Target="slides/slide58.xml" Type="http://schemas.openxmlformats.org/officeDocument/2006/relationships/slide"/><Relationship Id="rId111" Target="slides/slide59.xml" Type="http://schemas.openxmlformats.org/officeDocument/2006/relationships/slide"/><Relationship Id="rId112" Target="slides/slide60.xml" Type="http://schemas.openxmlformats.org/officeDocument/2006/relationships/slide"/><Relationship Id="rId113" Target="slides/slide61.xml" Type="http://schemas.openxmlformats.org/officeDocument/2006/relationships/slide"/><Relationship Id="rId114" Target="slides/slide62.xml" Type="http://schemas.openxmlformats.org/officeDocument/2006/relationships/slide"/><Relationship Id="rId115" Target="slides/slide63.xml" Type="http://schemas.openxmlformats.org/officeDocument/2006/relationships/slide"/><Relationship Id="rId116" Target="slides/slide64.xml" Type="http://schemas.openxmlformats.org/officeDocument/2006/relationships/slide"/><Relationship Id="rId117" Target="slides/slide65.xml" Type="http://schemas.openxmlformats.org/officeDocument/2006/relationships/slide"/><Relationship Id="rId118" Target="slides/slide66.xml" Type="http://schemas.openxmlformats.org/officeDocument/2006/relationships/slide"/><Relationship Id="rId119" Target="slides/slide67.xml" Type="http://schemas.openxmlformats.org/officeDocument/2006/relationships/slide"/><Relationship Id="rId12" Target="fonts/font12.fntdata" Type="http://schemas.openxmlformats.org/officeDocument/2006/relationships/font"/><Relationship Id="rId120" Target="slides/slide68.xml" Type="http://schemas.openxmlformats.org/officeDocument/2006/relationships/slide"/><Relationship Id="rId121" Target="slides/slide69.xml" Type="http://schemas.openxmlformats.org/officeDocument/2006/relationships/slide"/><Relationship Id="rId122" Target="slides/slide70.xml" Type="http://schemas.openxmlformats.org/officeDocument/2006/relationships/slide"/><Relationship Id="rId123" Target="slides/slide71.xml" Type="http://schemas.openxmlformats.org/officeDocument/2006/relationships/slide"/><Relationship Id="rId124" Target="slides/slide72.xml" Type="http://schemas.openxmlformats.org/officeDocument/2006/relationships/slide"/><Relationship Id="rId125" Target="slides/slide73.xml" Type="http://schemas.openxmlformats.org/officeDocument/2006/relationships/slide"/><Relationship Id="rId126" Target="slides/slide74.xml" Type="http://schemas.openxmlformats.org/officeDocument/2006/relationships/slide"/><Relationship Id="rId127" Target="slides/slide75.xml" Type="http://schemas.openxmlformats.org/officeDocument/2006/relationships/slide"/><Relationship Id="rId128" Target="slides/slide76.xml" Type="http://schemas.openxmlformats.org/officeDocument/2006/relationships/slide"/><Relationship Id="rId129" Target="slides/slide77.xml" Type="http://schemas.openxmlformats.org/officeDocument/2006/relationships/slide"/><Relationship Id="rId13" Target="fonts/font13.fntdata" Type="http://schemas.openxmlformats.org/officeDocument/2006/relationships/font"/><Relationship Id="rId130" Target="slides/slide78.xml" Type="http://schemas.openxmlformats.org/officeDocument/2006/relationships/slide"/><Relationship Id="rId131" Target="slides/slide79.xml" Type="http://schemas.openxmlformats.org/officeDocument/2006/relationships/slide"/><Relationship Id="rId132" Target="slides/slide80.xml" Type="http://schemas.openxmlformats.org/officeDocument/2006/relationships/slide"/><Relationship Id="rId133" Target="slides/slide81.xml" Type="http://schemas.openxmlformats.org/officeDocument/2006/relationships/slide"/><Relationship Id="rId134" Target="slides/slide82.xml" Type="http://schemas.openxmlformats.org/officeDocument/2006/relationships/slide"/><Relationship Id="rId135" Target="slides/slide83.xml" Type="http://schemas.openxmlformats.org/officeDocument/2006/relationships/slide"/><Relationship Id="rId136" Target="slides/slide84.xml" Type="http://schemas.openxmlformats.org/officeDocument/2006/relationships/slide"/><Relationship Id="rId137" Target="slides/slide85.xml" Type="http://schemas.openxmlformats.org/officeDocument/2006/relationships/slide"/><Relationship Id="rId138" Target="slides/slide86.xml" Type="http://schemas.openxmlformats.org/officeDocument/2006/relationships/slide"/><Relationship Id="rId139" Target="slides/slide87.xml" Type="http://schemas.openxmlformats.org/officeDocument/2006/relationships/slide"/><Relationship Id="rId14" Target="fonts/font14.fntdata" Type="http://schemas.openxmlformats.org/officeDocument/2006/relationships/font"/><Relationship Id="rId140" Target="slides/slide88.xml" Type="http://schemas.openxmlformats.org/officeDocument/2006/relationships/slide"/><Relationship Id="rId141" Target="slides/slide89.xml" Type="http://schemas.openxmlformats.org/officeDocument/2006/relationships/slide"/><Relationship Id="rId142" Target="slides/slide90.xml" Type="http://schemas.openxmlformats.org/officeDocument/2006/relationships/slide"/><Relationship Id="rId143" Target="slides/slide91.xml" Type="http://schemas.openxmlformats.org/officeDocument/2006/relationships/slide"/><Relationship Id="rId144" Target="slides/slide92.xml" Type="http://schemas.openxmlformats.org/officeDocument/2006/relationships/slide"/><Relationship Id="rId145" Target="slides/slide93.xml" Type="http://schemas.openxmlformats.org/officeDocument/2006/relationships/slide"/><Relationship Id="rId146" Target="slides/slide94.xml" Type="http://schemas.openxmlformats.org/officeDocument/2006/relationships/slide"/><Relationship Id="rId147" Target="slides/slide95.xml" Type="http://schemas.openxmlformats.org/officeDocument/2006/relationships/slide"/><Relationship Id="rId148" Target="slides/slide96.xml" Type="http://schemas.openxmlformats.org/officeDocument/2006/relationships/slide"/><Relationship Id="rId149" Target="slides/slide97.xml" Type="http://schemas.openxmlformats.org/officeDocument/2006/relationships/slide"/><Relationship Id="rId15" Target="fonts/font15.fntdata" Type="http://schemas.openxmlformats.org/officeDocument/2006/relationships/font"/><Relationship Id="rId150" Target="slides/slide98.xml" Type="http://schemas.openxmlformats.org/officeDocument/2006/relationships/slide"/><Relationship Id="rId151" Target="slides/slide99.xml" Type="http://schemas.openxmlformats.org/officeDocument/2006/relationships/slide"/><Relationship Id="rId152" Target="slides/slide100.xml" Type="http://schemas.openxmlformats.org/officeDocument/2006/relationships/slide"/><Relationship Id="rId153" Target="slides/slide101.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69" Target="slides/slide17.xml" Type="http://schemas.openxmlformats.org/officeDocument/2006/relationships/slide"/><Relationship Id="rId7" Target="fonts/font7.fntdata" Type="http://schemas.openxmlformats.org/officeDocument/2006/relationships/font"/><Relationship Id="rId70" Target="slides/slide18.xml" Type="http://schemas.openxmlformats.org/officeDocument/2006/relationships/slide"/><Relationship Id="rId71" Target="slides/slide19.xml" Type="http://schemas.openxmlformats.org/officeDocument/2006/relationships/slide"/><Relationship Id="rId72" Target="slides/slide20.xml" Type="http://schemas.openxmlformats.org/officeDocument/2006/relationships/slide"/><Relationship Id="rId73" Target="slides/slide21.xml" Type="http://schemas.openxmlformats.org/officeDocument/2006/relationships/slide"/><Relationship Id="rId74" Target="slides/slide22.xml" Type="http://schemas.openxmlformats.org/officeDocument/2006/relationships/slide"/><Relationship Id="rId75" Target="slides/slide23.xml" Type="http://schemas.openxmlformats.org/officeDocument/2006/relationships/slide"/><Relationship Id="rId76" Target="slides/slide24.xml" Type="http://schemas.openxmlformats.org/officeDocument/2006/relationships/slide"/><Relationship Id="rId77" Target="slides/slide25.xml" Type="http://schemas.openxmlformats.org/officeDocument/2006/relationships/slide"/><Relationship Id="rId78" Target="slides/slide26.xml" Type="http://schemas.openxmlformats.org/officeDocument/2006/relationships/slide"/><Relationship Id="rId79" Target="slides/slide27.xml" Type="http://schemas.openxmlformats.org/officeDocument/2006/relationships/slide"/><Relationship Id="rId8" Target="fonts/font8.fntdata" Type="http://schemas.openxmlformats.org/officeDocument/2006/relationships/font"/><Relationship Id="rId80" Target="slides/slide28.xml" Type="http://schemas.openxmlformats.org/officeDocument/2006/relationships/slide"/><Relationship Id="rId81" Target="slides/slide29.xml" Type="http://schemas.openxmlformats.org/officeDocument/2006/relationships/slide"/><Relationship Id="rId82" Target="slides/slide30.xml" Type="http://schemas.openxmlformats.org/officeDocument/2006/relationships/slide"/><Relationship Id="rId83" Target="slides/slide31.xml" Type="http://schemas.openxmlformats.org/officeDocument/2006/relationships/slide"/><Relationship Id="rId84" Target="slides/slide32.xml" Type="http://schemas.openxmlformats.org/officeDocument/2006/relationships/slide"/><Relationship Id="rId85" Target="slides/slide33.xml" Type="http://schemas.openxmlformats.org/officeDocument/2006/relationships/slide"/><Relationship Id="rId86" Target="slides/slide34.xml" Type="http://schemas.openxmlformats.org/officeDocument/2006/relationships/slide"/><Relationship Id="rId87" Target="slides/slide35.xml" Type="http://schemas.openxmlformats.org/officeDocument/2006/relationships/slide"/><Relationship Id="rId88" Target="slides/slide36.xml" Type="http://schemas.openxmlformats.org/officeDocument/2006/relationships/slide"/><Relationship Id="rId89" Target="slides/slide37.xml" Type="http://schemas.openxmlformats.org/officeDocument/2006/relationships/slide"/><Relationship Id="rId9" Target="fonts/font9.fntdata" Type="http://schemas.openxmlformats.org/officeDocument/2006/relationships/font"/><Relationship Id="rId90" Target="slides/slide38.xml" Type="http://schemas.openxmlformats.org/officeDocument/2006/relationships/slide"/><Relationship Id="rId91" Target="slides/slide39.xml" Type="http://schemas.openxmlformats.org/officeDocument/2006/relationships/slide"/><Relationship Id="rId92" Target="slides/slide40.xml" Type="http://schemas.openxmlformats.org/officeDocument/2006/relationships/slide"/><Relationship Id="rId93" Target="slides/slide41.xml" Type="http://schemas.openxmlformats.org/officeDocument/2006/relationships/slide"/><Relationship Id="rId94" Target="slides/slide42.xml" Type="http://schemas.openxmlformats.org/officeDocument/2006/relationships/slide"/><Relationship Id="rId95" Target="slides/slide43.xml" Type="http://schemas.openxmlformats.org/officeDocument/2006/relationships/slide"/><Relationship Id="rId96" Target="slides/slide44.xml" Type="http://schemas.openxmlformats.org/officeDocument/2006/relationships/slide"/><Relationship Id="rId97" Target="slides/slide45.xml" Type="http://schemas.openxmlformats.org/officeDocument/2006/relationships/slide"/><Relationship Id="rId98" Target="slides/slide46.xml" Type="http://schemas.openxmlformats.org/officeDocument/2006/relationships/slide"/><Relationship Id="rId99" Target="slides/slide47.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2" Target="../media/image91.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340.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4.png" Type="http://schemas.openxmlformats.org/officeDocument/2006/relationships/image"/><Relationship Id="rId11" Target="../media/image295.svg" Type="http://schemas.openxmlformats.org/officeDocument/2006/relationships/image"/><Relationship Id="rId12" Target="../media/image296.png" Type="http://schemas.openxmlformats.org/officeDocument/2006/relationships/image"/><Relationship Id="rId13" Target="../media/image297.svg" Type="http://schemas.openxmlformats.org/officeDocument/2006/relationships/image"/><Relationship Id="rId14" Target="../media/image298.png" Type="http://schemas.openxmlformats.org/officeDocument/2006/relationships/image"/><Relationship Id="rId15" Target="../media/image299.svg" Type="http://schemas.openxmlformats.org/officeDocument/2006/relationships/image"/><Relationship Id="rId16" Target="../media/image300.png" Type="http://schemas.openxmlformats.org/officeDocument/2006/relationships/image"/><Relationship Id="rId17" Target="../media/image301.svg" Type="http://schemas.openxmlformats.org/officeDocument/2006/relationships/image"/><Relationship Id="rId2" Target="../media/image266.png" Type="http://schemas.openxmlformats.org/officeDocument/2006/relationships/image"/><Relationship Id="rId3" Target="../media/image267.svg" Type="http://schemas.openxmlformats.org/officeDocument/2006/relationships/image"/><Relationship Id="rId4" Target="../media/image290.png" Type="http://schemas.openxmlformats.org/officeDocument/2006/relationships/image"/><Relationship Id="rId5" Target="../media/image29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292.png" Type="http://schemas.openxmlformats.org/officeDocument/2006/relationships/image"/><Relationship Id="rId9" Target="../media/image29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sv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 Id="rId9" Target="../media/image1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sv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jpeg" Type="http://schemas.openxmlformats.org/officeDocument/2006/relationships/image"/><Relationship Id="rId3" Target="../media/image116.png" Type="http://schemas.openxmlformats.org/officeDocument/2006/relationships/image"/><Relationship Id="rId4" Target="../media/image117.svg" Type="http://schemas.openxmlformats.org/officeDocument/2006/relationships/image"/><Relationship Id="rId5" Target="../media/image118.png" Type="http://schemas.openxmlformats.org/officeDocument/2006/relationships/image"/><Relationship Id="rId6" Target="../media/image119.svg" Type="http://schemas.openxmlformats.org/officeDocument/2006/relationships/image"/><Relationship Id="rId7" Target="../media/image120.png" Type="http://schemas.openxmlformats.org/officeDocument/2006/relationships/image"/><Relationship Id="rId8" Target="../media/image121.svg" Type="http://schemas.openxmlformats.org/officeDocument/2006/relationships/image"/><Relationship Id="rId9" Target="../media/image1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jpeg" Type="http://schemas.openxmlformats.org/officeDocument/2006/relationships/image"/><Relationship Id="rId3" Target="../media/image124.png" Type="http://schemas.openxmlformats.org/officeDocument/2006/relationships/image"/><Relationship Id="rId4" Target="../media/image125.svg" Type="http://schemas.openxmlformats.org/officeDocument/2006/relationships/image"/><Relationship Id="rId5" Target="../media/image126.png" Type="http://schemas.openxmlformats.org/officeDocument/2006/relationships/image"/><Relationship Id="rId6" Target="../media/image1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29.svg" Type="http://schemas.openxmlformats.org/officeDocument/2006/relationships/image"/><Relationship Id="rId4" Target="../media/image1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7.png" Type="http://schemas.openxmlformats.org/officeDocument/2006/relationships/image"/><Relationship Id="rId11" Target="../media/image138.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svg" Type="http://schemas.openxmlformats.org/officeDocument/2006/relationships/image"/><Relationship Id="rId11" Target="../media/image142.png" Type="http://schemas.openxmlformats.org/officeDocument/2006/relationships/image"/><Relationship Id="rId2" Target="../media/image91.jpeg" Type="http://schemas.openxmlformats.org/officeDocument/2006/relationships/image"/><Relationship Id="rId3" Target="../media/image131.png" Type="http://schemas.openxmlformats.org/officeDocument/2006/relationships/image"/><Relationship Id="rId4" Target="../media/image132.svg" Type="http://schemas.openxmlformats.org/officeDocument/2006/relationships/image"/><Relationship Id="rId5" Target="../media/image105.png" Type="http://schemas.openxmlformats.org/officeDocument/2006/relationships/image"/><Relationship Id="rId6" Target="../media/image106.svg" Type="http://schemas.openxmlformats.org/officeDocument/2006/relationships/image"/><Relationship Id="rId7" Target="../media/image102.png" Type="http://schemas.openxmlformats.org/officeDocument/2006/relationships/image"/><Relationship Id="rId8" Target="../media/image139.png" Type="http://schemas.openxmlformats.org/officeDocument/2006/relationships/image"/><Relationship Id="rId9" Target="../media/image1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144.svg" Type="http://schemas.openxmlformats.org/officeDocument/2006/relationships/image"/><Relationship Id="rId4" Target="../media/image1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png" Type="http://schemas.openxmlformats.org/officeDocument/2006/relationships/image"/><Relationship Id="rId11" Target="../media/image155.svg" Type="http://schemas.openxmlformats.org/officeDocument/2006/relationships/image"/><Relationship Id="rId12" Target="../media/image156.png" Type="http://schemas.openxmlformats.org/officeDocument/2006/relationships/image"/><Relationship Id="rId13" Target="../media/image157.svg" Type="http://schemas.openxmlformats.org/officeDocument/2006/relationships/image"/><Relationship Id="rId14" Target="../media/image158.png" Type="http://schemas.openxmlformats.org/officeDocument/2006/relationships/image"/><Relationship Id="rId15" Target="../media/image159.svg" Type="http://schemas.openxmlformats.org/officeDocument/2006/relationships/image"/><Relationship Id="rId16" Target="../media/image160.png" Type="http://schemas.openxmlformats.org/officeDocument/2006/relationships/image"/><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0.png" Type="http://schemas.openxmlformats.org/officeDocument/2006/relationships/image"/><Relationship Id="rId7" Target="../media/image151.svg" Type="http://schemas.openxmlformats.org/officeDocument/2006/relationships/image"/><Relationship Id="rId8" Target="../media/image152.png" Type="http://schemas.openxmlformats.org/officeDocument/2006/relationships/image"/><Relationship Id="rId9" Target="../media/image15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7.png" Type="http://schemas.openxmlformats.org/officeDocument/2006/relationships/image"/><Relationship Id="rId11" Target="../media/image168.svg" Type="http://schemas.openxmlformats.org/officeDocument/2006/relationships/image"/><Relationship Id="rId12" Target="../media/image154.png" Type="http://schemas.openxmlformats.org/officeDocument/2006/relationships/image"/><Relationship Id="rId13" Target="../media/image155.svg" Type="http://schemas.openxmlformats.org/officeDocument/2006/relationships/image"/><Relationship Id="rId14" Target="../media/image169.png" Type="http://schemas.openxmlformats.org/officeDocument/2006/relationships/image"/><Relationship Id="rId2" Target="../media/image161.png" Type="http://schemas.openxmlformats.org/officeDocument/2006/relationships/image"/><Relationship Id="rId3" Target="../media/image162.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163.png" Type="http://schemas.openxmlformats.org/officeDocument/2006/relationships/image"/><Relationship Id="rId7" Target="../media/image164.svg" Type="http://schemas.openxmlformats.org/officeDocument/2006/relationships/image"/><Relationship Id="rId8" Target="../media/image165.png" Type="http://schemas.openxmlformats.org/officeDocument/2006/relationships/image"/><Relationship Id="rId9" Target="../media/image16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8.png" Type="http://schemas.openxmlformats.org/officeDocument/2006/relationships/image"/><Relationship Id="rId2" Target="../media/image170.png" Type="http://schemas.openxmlformats.org/officeDocument/2006/relationships/image"/><Relationship Id="rId3" Target="../media/image171.svg" Type="http://schemas.openxmlformats.org/officeDocument/2006/relationships/image"/><Relationship Id="rId4" Target="../media/image172.png" Type="http://schemas.openxmlformats.org/officeDocument/2006/relationships/image"/><Relationship Id="rId5" Target="../media/image173.svg" Type="http://schemas.openxmlformats.org/officeDocument/2006/relationships/image"/><Relationship Id="rId6" Target="../media/image174.png" Type="http://schemas.openxmlformats.org/officeDocument/2006/relationships/image"/><Relationship Id="rId7" Target="../media/image175.svg" Type="http://schemas.openxmlformats.org/officeDocument/2006/relationships/image"/><Relationship Id="rId8" Target="../media/image176.png" Type="http://schemas.openxmlformats.org/officeDocument/2006/relationships/image"/><Relationship Id="rId9" Target="../media/image17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3.png" Type="http://schemas.openxmlformats.org/officeDocument/2006/relationships/image"/><Relationship Id="rId2" Target="../media/image170.png" Type="http://schemas.openxmlformats.org/officeDocument/2006/relationships/image"/><Relationship Id="rId3" Target="../media/image171.svg" Type="http://schemas.openxmlformats.org/officeDocument/2006/relationships/image"/><Relationship Id="rId4" Target="../media/image172.png" Type="http://schemas.openxmlformats.org/officeDocument/2006/relationships/image"/><Relationship Id="rId5" Target="../media/image173.svg" Type="http://schemas.openxmlformats.org/officeDocument/2006/relationships/image"/><Relationship Id="rId6" Target="../media/image179.png" Type="http://schemas.openxmlformats.org/officeDocument/2006/relationships/image"/><Relationship Id="rId7" Target="../media/image180.svg" Type="http://schemas.openxmlformats.org/officeDocument/2006/relationships/image"/><Relationship Id="rId8" Target="../media/image181.png" Type="http://schemas.openxmlformats.org/officeDocument/2006/relationships/image"/><Relationship Id="rId9" Target="../media/image18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0.png" Type="http://schemas.openxmlformats.org/officeDocument/2006/relationships/image"/><Relationship Id="rId3" Target="../media/image171.svg" Type="http://schemas.openxmlformats.org/officeDocument/2006/relationships/image"/><Relationship Id="rId4" Target="../media/image172.png" Type="http://schemas.openxmlformats.org/officeDocument/2006/relationships/image"/><Relationship Id="rId5" Target="../media/image173.svg" Type="http://schemas.openxmlformats.org/officeDocument/2006/relationships/image"/><Relationship Id="rId6" Target="../media/image174.png" Type="http://schemas.openxmlformats.org/officeDocument/2006/relationships/image"/><Relationship Id="rId7" Target="../media/image175.svg" Type="http://schemas.openxmlformats.org/officeDocument/2006/relationships/image"/><Relationship Id="rId8" Target="../media/image176.png" Type="http://schemas.openxmlformats.org/officeDocument/2006/relationships/image"/><Relationship Id="rId9" Target="../media/image17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8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5.png" Type="http://schemas.openxmlformats.org/officeDocument/2006/relationships/image"/><Relationship Id="rId11" Target="../media/image186.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7.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3.svg" Type="http://schemas.openxmlformats.org/officeDocument/2006/relationships/image"/><Relationship Id="rId11" Target="../media/image194.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7.png" Type="http://schemas.openxmlformats.org/officeDocument/2006/relationships/image"/><Relationship Id="rId5" Target="../media/image188.png" Type="http://schemas.openxmlformats.org/officeDocument/2006/relationships/image"/><Relationship Id="rId6" Target="../media/image189.svg" Type="http://schemas.openxmlformats.org/officeDocument/2006/relationships/image"/><Relationship Id="rId7" Target="../media/image190.png" Type="http://schemas.openxmlformats.org/officeDocument/2006/relationships/image"/><Relationship Id="rId8" Target="../media/image191.svg" Type="http://schemas.openxmlformats.org/officeDocument/2006/relationships/image"/><Relationship Id="rId9" Target="../media/image19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11" Target="../media/image106.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195.png" Type="http://schemas.openxmlformats.org/officeDocument/2006/relationships/image"/><Relationship Id="rId15" Target="../media/image196.png" Type="http://schemas.openxmlformats.org/officeDocument/2006/relationships/image"/><Relationship Id="rId16" Target="../media/image197.png" Type="http://schemas.openxmlformats.org/officeDocument/2006/relationships/image"/><Relationship Id="rId17" Target="../media/image198.png" Type="http://schemas.openxmlformats.org/officeDocument/2006/relationships/image"/><Relationship Id="rId18" Target="../media/image199.png" Type="http://schemas.openxmlformats.org/officeDocument/2006/relationships/image"/><Relationship Id="rId19" Target="../media/image200.png" Type="http://schemas.openxmlformats.org/officeDocument/2006/relationships/image"/><Relationship Id="rId2" Target="../media/image91.jpeg" Type="http://schemas.openxmlformats.org/officeDocument/2006/relationships/image"/><Relationship Id="rId20" Target="../media/image201.png" Type="http://schemas.openxmlformats.org/officeDocument/2006/relationships/image"/><Relationship Id="rId21" Target="../media/image202.png" Type="http://schemas.openxmlformats.org/officeDocument/2006/relationships/image"/><Relationship Id="rId22" Target="../media/image203.png" Type="http://schemas.openxmlformats.org/officeDocument/2006/relationships/image"/><Relationship Id="rId3" Target="../media/image11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33.png" Type="http://schemas.openxmlformats.org/officeDocument/2006/relationships/image"/><Relationship Id="rId7" Target="../media/image134.svg" Type="http://schemas.openxmlformats.org/officeDocument/2006/relationships/image"/><Relationship Id="rId8" Target="../media/image113.png" Type="http://schemas.openxmlformats.org/officeDocument/2006/relationships/image"/><Relationship Id="rId9" Target="../media/image11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214.png" Type="http://schemas.openxmlformats.org/officeDocument/2006/relationships/image"/><Relationship Id="rId17" Target="../media/image215.png" Type="http://schemas.openxmlformats.org/officeDocument/2006/relationships/image"/><Relationship Id="rId18" Target="../media/image216.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0.png" Type="http://schemas.openxmlformats.org/officeDocument/2006/relationships/image"/><Relationship Id="rId11" Target="../media/image221.svg" Type="http://schemas.openxmlformats.org/officeDocument/2006/relationships/image"/><Relationship Id="rId12" Target="../media/image222.png" Type="http://schemas.openxmlformats.org/officeDocument/2006/relationships/image"/><Relationship Id="rId13" Target="../media/image223.svg" Type="http://schemas.openxmlformats.org/officeDocument/2006/relationships/image"/><Relationship Id="rId14" Target="../media/image224.png" Type="http://schemas.openxmlformats.org/officeDocument/2006/relationships/image"/><Relationship Id="rId15" Target="../media/image225.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218.png" Type="http://schemas.openxmlformats.org/officeDocument/2006/relationships/image"/><Relationship Id="rId9" Target="../media/image21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227.png" Type="http://schemas.openxmlformats.org/officeDocument/2006/relationships/image"/><Relationship Id="rId19" Target="../media/image228.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png" Type="http://schemas.openxmlformats.org/officeDocument/2006/relationships/image"/><Relationship Id="rId11" Target="../media/image155.svg" Type="http://schemas.openxmlformats.org/officeDocument/2006/relationships/image"/><Relationship Id="rId12" Target="../media/image156.png" Type="http://schemas.openxmlformats.org/officeDocument/2006/relationships/image"/><Relationship Id="rId13" Target="../media/image157.svg" Type="http://schemas.openxmlformats.org/officeDocument/2006/relationships/image"/><Relationship Id="rId14" Target="../media/image158.png" Type="http://schemas.openxmlformats.org/officeDocument/2006/relationships/image"/><Relationship Id="rId15" Target="../media/image159.svg" Type="http://schemas.openxmlformats.org/officeDocument/2006/relationships/image"/><Relationship Id="rId16" Target="../media/image229.png" Type="http://schemas.openxmlformats.org/officeDocument/2006/relationships/image"/><Relationship Id="rId17" Target="../media/image230.png" Type="http://schemas.openxmlformats.org/officeDocument/2006/relationships/image"/><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0.png" Type="http://schemas.openxmlformats.org/officeDocument/2006/relationships/image"/><Relationship Id="rId7" Target="../media/image151.svg" Type="http://schemas.openxmlformats.org/officeDocument/2006/relationships/image"/><Relationship Id="rId8" Target="../media/image152.png" Type="http://schemas.openxmlformats.org/officeDocument/2006/relationships/image"/><Relationship Id="rId9" Target="../media/image15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7.png" Type="http://schemas.openxmlformats.org/officeDocument/2006/relationships/image"/><Relationship Id="rId11" Target="../media/image168.svg" Type="http://schemas.openxmlformats.org/officeDocument/2006/relationships/image"/><Relationship Id="rId12" Target="../media/image154.png" Type="http://schemas.openxmlformats.org/officeDocument/2006/relationships/image"/><Relationship Id="rId13" Target="../media/image155.svg" Type="http://schemas.openxmlformats.org/officeDocument/2006/relationships/image"/><Relationship Id="rId14" Target="../media/image231.png" Type="http://schemas.openxmlformats.org/officeDocument/2006/relationships/image"/><Relationship Id="rId15" Target="../media/image232.svg" Type="http://schemas.openxmlformats.org/officeDocument/2006/relationships/image"/><Relationship Id="rId2" Target="../media/image161.png" Type="http://schemas.openxmlformats.org/officeDocument/2006/relationships/image"/><Relationship Id="rId3" Target="../media/image162.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163.png" Type="http://schemas.openxmlformats.org/officeDocument/2006/relationships/image"/><Relationship Id="rId7" Target="../media/image164.svg" Type="http://schemas.openxmlformats.org/officeDocument/2006/relationships/image"/><Relationship Id="rId8" Target="../media/image165.png" Type="http://schemas.openxmlformats.org/officeDocument/2006/relationships/image"/><Relationship Id="rId9" Target="../media/image16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9.png" Type="http://schemas.openxmlformats.org/officeDocument/2006/relationships/image"/><Relationship Id="rId11" Target="../media/image240.svg" Type="http://schemas.openxmlformats.org/officeDocument/2006/relationships/image"/><Relationship Id="rId12" Target="../media/image154.png" Type="http://schemas.openxmlformats.org/officeDocument/2006/relationships/image"/><Relationship Id="rId13" Target="../media/image155.svg" Type="http://schemas.openxmlformats.org/officeDocument/2006/relationships/image"/><Relationship Id="rId14" Target="../media/image150.png" Type="http://schemas.openxmlformats.org/officeDocument/2006/relationships/image"/><Relationship Id="rId15" Target="../media/image151.svg" Type="http://schemas.openxmlformats.org/officeDocument/2006/relationships/image"/><Relationship Id="rId16" Target="../media/image167.png" Type="http://schemas.openxmlformats.org/officeDocument/2006/relationships/image"/><Relationship Id="rId17" Target="../media/image168.svg" Type="http://schemas.openxmlformats.org/officeDocument/2006/relationships/image"/><Relationship Id="rId18" Target="../media/image241.png" Type="http://schemas.openxmlformats.org/officeDocument/2006/relationships/image"/><Relationship Id="rId19" Target="../media/image242.png" Type="http://schemas.openxmlformats.org/officeDocument/2006/relationships/image"/><Relationship Id="rId2" Target="../media/image233.png" Type="http://schemas.openxmlformats.org/officeDocument/2006/relationships/image"/><Relationship Id="rId3" Target="../media/image234.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235.png" Type="http://schemas.openxmlformats.org/officeDocument/2006/relationships/image"/><Relationship Id="rId7" Target="../media/image236.svg" Type="http://schemas.openxmlformats.org/officeDocument/2006/relationships/image"/><Relationship Id="rId8" Target="../media/image237.png" Type="http://schemas.openxmlformats.org/officeDocument/2006/relationships/image"/><Relationship Id="rId9" Target="../media/image23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14" Target="../media/image243.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13" Target="../media/image101.svg" Type="http://schemas.openxmlformats.org/officeDocument/2006/relationships/image"/><Relationship Id="rId14" Target="../media/image244.png" Type="http://schemas.openxmlformats.org/officeDocument/2006/relationships/image"/><Relationship Id="rId15" Target="../media/image245.png" Type="http://schemas.openxmlformats.org/officeDocument/2006/relationships/image"/><Relationship Id="rId16" Target="../media/image246.png" Type="http://schemas.openxmlformats.org/officeDocument/2006/relationships/image"/><Relationship Id="rId2" Target="../media/image91.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102.pn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102.pn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 Id="rId9" Target="../media/image24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7.png" Type="http://schemas.openxmlformats.org/officeDocument/2006/relationships/image"/><Relationship Id="rId11" Target="../media/image168.svg" Type="http://schemas.openxmlformats.org/officeDocument/2006/relationships/image"/><Relationship Id="rId12" Target="../media/image154.png" Type="http://schemas.openxmlformats.org/officeDocument/2006/relationships/image"/><Relationship Id="rId13" Target="../media/image155.svg" Type="http://schemas.openxmlformats.org/officeDocument/2006/relationships/image"/><Relationship Id="rId14" Target="../media/image231.png" Type="http://schemas.openxmlformats.org/officeDocument/2006/relationships/image"/><Relationship Id="rId15" Target="../media/image232.svg" Type="http://schemas.openxmlformats.org/officeDocument/2006/relationships/image"/><Relationship Id="rId16" Target="../media/image248.png" Type="http://schemas.openxmlformats.org/officeDocument/2006/relationships/image"/><Relationship Id="rId2" Target="../media/image161.png" Type="http://schemas.openxmlformats.org/officeDocument/2006/relationships/image"/><Relationship Id="rId3" Target="../media/image162.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163.png" Type="http://schemas.openxmlformats.org/officeDocument/2006/relationships/image"/><Relationship Id="rId7" Target="../media/image164.svg" Type="http://schemas.openxmlformats.org/officeDocument/2006/relationships/image"/><Relationship Id="rId8" Target="../media/image165.png" Type="http://schemas.openxmlformats.org/officeDocument/2006/relationships/image"/><Relationship Id="rId9" Target="../media/image16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png" Type="http://schemas.openxmlformats.org/officeDocument/2006/relationships/image"/><Relationship Id="rId11" Target="../media/image155.svg" Type="http://schemas.openxmlformats.org/officeDocument/2006/relationships/image"/><Relationship Id="rId12" Target="../media/image156.png" Type="http://schemas.openxmlformats.org/officeDocument/2006/relationships/image"/><Relationship Id="rId13" Target="../media/image157.svg" Type="http://schemas.openxmlformats.org/officeDocument/2006/relationships/image"/><Relationship Id="rId14" Target="../media/image158.png" Type="http://schemas.openxmlformats.org/officeDocument/2006/relationships/image"/><Relationship Id="rId15" Target="../media/image159.svg" Type="http://schemas.openxmlformats.org/officeDocument/2006/relationships/image"/><Relationship Id="rId16" Target="../media/image249.png" Type="http://schemas.openxmlformats.org/officeDocument/2006/relationships/image"/><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0.png" Type="http://schemas.openxmlformats.org/officeDocument/2006/relationships/image"/><Relationship Id="rId7" Target="../media/image151.svg" Type="http://schemas.openxmlformats.org/officeDocument/2006/relationships/image"/><Relationship Id="rId8" Target="../media/image152.png" Type="http://schemas.openxmlformats.org/officeDocument/2006/relationships/image"/><Relationship Id="rId9" Target="../media/image15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6.png" Type="http://schemas.openxmlformats.org/officeDocument/2006/relationships/image"/><Relationship Id="rId11" Target="../media/image257.png" Type="http://schemas.openxmlformats.org/officeDocument/2006/relationships/image"/><Relationship Id="rId12" Target="../media/image258.png" Type="http://schemas.openxmlformats.org/officeDocument/2006/relationships/image"/><Relationship Id="rId2" Target="../media/image250.png" Type="http://schemas.openxmlformats.org/officeDocument/2006/relationships/image"/><Relationship Id="rId3" Target="../media/image251.svg" Type="http://schemas.openxmlformats.org/officeDocument/2006/relationships/image"/><Relationship Id="rId4" Target="../media/image252.png" Type="http://schemas.openxmlformats.org/officeDocument/2006/relationships/image"/><Relationship Id="rId5" Target="../media/image253.svg" Type="http://schemas.openxmlformats.org/officeDocument/2006/relationships/image"/><Relationship Id="rId6" Target="../media/image167.png" Type="http://schemas.openxmlformats.org/officeDocument/2006/relationships/image"/><Relationship Id="rId7" Target="../media/image168.svg" Type="http://schemas.openxmlformats.org/officeDocument/2006/relationships/image"/><Relationship Id="rId8" Target="../media/image254.png" Type="http://schemas.openxmlformats.org/officeDocument/2006/relationships/image"/><Relationship Id="rId9" Target="../media/image25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11" Target="../media/image106.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259.png" Type="http://schemas.openxmlformats.org/officeDocument/2006/relationships/image"/><Relationship Id="rId2" Target="../media/image91.jpeg" Type="http://schemas.openxmlformats.org/officeDocument/2006/relationships/image"/><Relationship Id="rId3" Target="../media/image11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33.png" Type="http://schemas.openxmlformats.org/officeDocument/2006/relationships/image"/><Relationship Id="rId7" Target="../media/image134.svg" Type="http://schemas.openxmlformats.org/officeDocument/2006/relationships/image"/><Relationship Id="rId8" Target="../media/image113.png" Type="http://schemas.openxmlformats.org/officeDocument/2006/relationships/image"/><Relationship Id="rId9" Target="../media/image11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2" Target="../media/image91.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0.png" Type="http://schemas.openxmlformats.org/officeDocument/2006/relationships/image"/><Relationship Id="rId11" Target="../media/image261.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2.png" Type="http://schemas.openxmlformats.org/officeDocument/2006/relationships/image"/><Relationship Id="rId2" Target="../media/image91.jpeg" Type="http://schemas.openxmlformats.org/officeDocument/2006/relationships/image"/><Relationship Id="rId3" Target="../media/image112.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33.png" Type="http://schemas.openxmlformats.org/officeDocument/2006/relationships/image"/><Relationship Id="rId7" Target="../media/image134.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4.svg" Type="http://schemas.openxmlformats.org/officeDocument/2006/relationships/image"/><Relationship Id="rId11" Target="../media/image192.png" Type="http://schemas.openxmlformats.org/officeDocument/2006/relationships/image"/><Relationship Id="rId12" Target="../media/image193.svg" Type="http://schemas.openxmlformats.org/officeDocument/2006/relationships/image"/><Relationship Id="rId13" Target="../media/image265.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7.png" Type="http://schemas.openxmlformats.org/officeDocument/2006/relationships/image"/><Relationship Id="rId5" Target="../media/image188.png" Type="http://schemas.openxmlformats.org/officeDocument/2006/relationships/image"/><Relationship Id="rId6" Target="../media/image189.svg" Type="http://schemas.openxmlformats.org/officeDocument/2006/relationships/image"/><Relationship Id="rId7" Target="../media/image190.png" Type="http://schemas.openxmlformats.org/officeDocument/2006/relationships/image"/><Relationship Id="rId8" Target="../media/image191.svg" Type="http://schemas.openxmlformats.org/officeDocument/2006/relationships/image"/><Relationship Id="rId9" Target="../media/image26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6.png" Type="http://schemas.openxmlformats.org/officeDocument/2006/relationships/image"/><Relationship Id="rId3" Target="../media/image267.svg" Type="http://schemas.openxmlformats.org/officeDocument/2006/relationships/image"/><Relationship Id="rId4" Target="../media/image268.png" Type="http://schemas.openxmlformats.org/officeDocument/2006/relationships/image"/><Relationship Id="rId5" Target="../media/image269.svg" Type="http://schemas.openxmlformats.org/officeDocument/2006/relationships/image"/><Relationship Id="rId6" Target="../media/image27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271.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272.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273.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274.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72.png" Type="http://schemas.openxmlformats.org/officeDocument/2006/relationships/image"/><Relationship Id="rId19" Target="../media/image7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275.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27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277.png" Type="http://schemas.openxmlformats.org/officeDocument/2006/relationships/image"/><Relationship Id="rId18" Target="../media/image278.png" Type="http://schemas.openxmlformats.org/officeDocument/2006/relationships/image"/><Relationship Id="rId19" Target="../media/image27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280.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81.png" Type="http://schemas.openxmlformats.org/officeDocument/2006/relationships/image"/><Relationship Id="rId19" Target="../media/image2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6.png" Type="http://schemas.openxmlformats.org/officeDocument/2006/relationships/image"/><Relationship Id="rId3" Target="../media/image267.svg" Type="http://schemas.openxmlformats.org/officeDocument/2006/relationships/image"/><Relationship Id="rId4" Target="../media/image268.png" Type="http://schemas.openxmlformats.org/officeDocument/2006/relationships/image"/><Relationship Id="rId5" Target="../media/image269.svg" Type="http://schemas.openxmlformats.org/officeDocument/2006/relationships/image"/><Relationship Id="rId6" Target="../media/image28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28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285.png" Type="http://schemas.openxmlformats.org/officeDocument/2006/relationships/image"/><Relationship Id="rId15" Target="../media/image286.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287.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88.png" Type="http://schemas.openxmlformats.org/officeDocument/2006/relationships/image"/><Relationship Id="rId5" Target="../media/image289.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4.png" Type="http://schemas.openxmlformats.org/officeDocument/2006/relationships/image"/><Relationship Id="rId11" Target="../media/image295.svg" Type="http://schemas.openxmlformats.org/officeDocument/2006/relationships/image"/><Relationship Id="rId12" Target="../media/image296.png" Type="http://schemas.openxmlformats.org/officeDocument/2006/relationships/image"/><Relationship Id="rId13" Target="../media/image297.svg" Type="http://schemas.openxmlformats.org/officeDocument/2006/relationships/image"/><Relationship Id="rId14" Target="../media/image298.png" Type="http://schemas.openxmlformats.org/officeDocument/2006/relationships/image"/><Relationship Id="rId15" Target="../media/image299.svg" Type="http://schemas.openxmlformats.org/officeDocument/2006/relationships/image"/><Relationship Id="rId16" Target="../media/image300.png" Type="http://schemas.openxmlformats.org/officeDocument/2006/relationships/image"/><Relationship Id="rId17" Target="../media/image301.svg" Type="http://schemas.openxmlformats.org/officeDocument/2006/relationships/image"/><Relationship Id="rId18" Target="../media/image302.png" Type="http://schemas.openxmlformats.org/officeDocument/2006/relationships/image"/><Relationship Id="rId2" Target="../media/image266.png" Type="http://schemas.openxmlformats.org/officeDocument/2006/relationships/image"/><Relationship Id="rId3" Target="../media/image267.svg" Type="http://schemas.openxmlformats.org/officeDocument/2006/relationships/image"/><Relationship Id="rId4" Target="../media/image290.png" Type="http://schemas.openxmlformats.org/officeDocument/2006/relationships/image"/><Relationship Id="rId5" Target="../media/image29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292.png" Type="http://schemas.openxmlformats.org/officeDocument/2006/relationships/image"/><Relationship Id="rId9" Target="../media/image293.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14" Target="../media/image303.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6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4.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305.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6.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307.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308.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4.png" Type="http://schemas.openxmlformats.org/officeDocument/2006/relationships/image"/><Relationship Id="rId11" Target="../media/image295.svg" Type="http://schemas.openxmlformats.org/officeDocument/2006/relationships/image"/><Relationship Id="rId12" Target="../media/image296.png" Type="http://schemas.openxmlformats.org/officeDocument/2006/relationships/image"/><Relationship Id="rId13" Target="../media/image297.svg" Type="http://schemas.openxmlformats.org/officeDocument/2006/relationships/image"/><Relationship Id="rId14" Target="../media/image298.png" Type="http://schemas.openxmlformats.org/officeDocument/2006/relationships/image"/><Relationship Id="rId15" Target="../media/image299.svg" Type="http://schemas.openxmlformats.org/officeDocument/2006/relationships/image"/><Relationship Id="rId16" Target="../media/image300.png" Type="http://schemas.openxmlformats.org/officeDocument/2006/relationships/image"/><Relationship Id="rId17" Target="../media/image301.svg" Type="http://schemas.openxmlformats.org/officeDocument/2006/relationships/image"/><Relationship Id="rId18" Target="../media/image309.png" Type="http://schemas.openxmlformats.org/officeDocument/2006/relationships/image"/><Relationship Id="rId2" Target="../media/image266.png" Type="http://schemas.openxmlformats.org/officeDocument/2006/relationships/image"/><Relationship Id="rId3" Target="../media/image267.svg" Type="http://schemas.openxmlformats.org/officeDocument/2006/relationships/image"/><Relationship Id="rId4" Target="../media/image290.png" Type="http://schemas.openxmlformats.org/officeDocument/2006/relationships/image"/><Relationship Id="rId5" Target="../media/image29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292.png" Type="http://schemas.openxmlformats.org/officeDocument/2006/relationships/image"/><Relationship Id="rId9" Target="../media/image293.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310.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311.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312.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313.png" Type="http://schemas.openxmlformats.org/officeDocument/2006/relationships/image"/><Relationship Id="rId15" Target="../media/image314.png" Type="http://schemas.openxmlformats.org/officeDocument/2006/relationships/image"/><Relationship Id="rId16" Target="../media/image315.png" Type="http://schemas.openxmlformats.org/officeDocument/2006/relationships/image"/><Relationship Id="rId17" Target="../media/image316.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1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8.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9.png" Type="http://schemas.openxmlformats.org/officeDocument/2006/relationships/image"/><Relationship Id="rId3" Target="../media/image320.svg" Type="http://schemas.openxmlformats.org/officeDocument/2006/relationships/image"/><Relationship Id="rId4" Target="../media/image321.png" Type="http://schemas.openxmlformats.org/officeDocument/2006/relationships/image"/><Relationship Id="rId5" Target="../media/image322.svg" Type="http://schemas.openxmlformats.org/officeDocument/2006/relationships/image"/><Relationship Id="rId6" Target="../media/image323.png" Type="http://schemas.openxmlformats.org/officeDocument/2006/relationships/image"/><Relationship Id="rId7" Target="../media/image324.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4.png" Type="http://schemas.openxmlformats.org/officeDocument/2006/relationships/image"/><Relationship Id="rId11" Target="../media/image295.svg" Type="http://schemas.openxmlformats.org/officeDocument/2006/relationships/image"/><Relationship Id="rId12" Target="../media/image296.png" Type="http://schemas.openxmlformats.org/officeDocument/2006/relationships/image"/><Relationship Id="rId13" Target="../media/image297.svg" Type="http://schemas.openxmlformats.org/officeDocument/2006/relationships/image"/><Relationship Id="rId14" Target="../media/image298.png" Type="http://schemas.openxmlformats.org/officeDocument/2006/relationships/image"/><Relationship Id="rId15" Target="../media/image299.svg" Type="http://schemas.openxmlformats.org/officeDocument/2006/relationships/image"/><Relationship Id="rId16" Target="../media/image300.png" Type="http://schemas.openxmlformats.org/officeDocument/2006/relationships/image"/><Relationship Id="rId17" Target="../media/image301.svg" Type="http://schemas.openxmlformats.org/officeDocument/2006/relationships/image"/><Relationship Id="rId18" Target="../media/image325.png" Type="http://schemas.openxmlformats.org/officeDocument/2006/relationships/image"/><Relationship Id="rId19" Target="../media/image326.png" Type="http://schemas.openxmlformats.org/officeDocument/2006/relationships/image"/><Relationship Id="rId2" Target="../media/image266.png" Type="http://schemas.openxmlformats.org/officeDocument/2006/relationships/image"/><Relationship Id="rId3" Target="../media/image267.svg" Type="http://schemas.openxmlformats.org/officeDocument/2006/relationships/image"/><Relationship Id="rId4" Target="../media/image290.png" Type="http://schemas.openxmlformats.org/officeDocument/2006/relationships/image"/><Relationship Id="rId5" Target="../media/image29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292.png" Type="http://schemas.openxmlformats.org/officeDocument/2006/relationships/image"/><Relationship Id="rId9" Target="../media/image293.sv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327.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28.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2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90.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14" Target="../media/image330.png" Type="http://schemas.openxmlformats.org/officeDocument/2006/relationships/image"/><Relationship Id="rId15" Target="../media/image331.png" Type="http://schemas.openxmlformats.org/officeDocument/2006/relationships/image"/><Relationship Id="rId2" Target="../media/image91.jpeg" Type="http://schemas.openxmlformats.org/officeDocument/2006/relationships/image"/><Relationship Id="rId3" Target="../media/image102.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13" Target="../media/image101.svg" Type="http://schemas.openxmlformats.org/officeDocument/2006/relationships/image"/><Relationship Id="rId14" Target="../media/image332.png" Type="http://schemas.openxmlformats.org/officeDocument/2006/relationships/image"/><Relationship Id="rId2" Target="../media/image91.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102.pn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33.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334.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335.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3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337.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338.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4.png" Type="http://schemas.openxmlformats.org/officeDocument/2006/relationships/image"/><Relationship Id="rId11" Target="../media/image295.svg" Type="http://schemas.openxmlformats.org/officeDocument/2006/relationships/image"/><Relationship Id="rId12" Target="../media/image296.png" Type="http://schemas.openxmlformats.org/officeDocument/2006/relationships/image"/><Relationship Id="rId13" Target="../media/image297.svg" Type="http://schemas.openxmlformats.org/officeDocument/2006/relationships/image"/><Relationship Id="rId14" Target="../media/image298.png" Type="http://schemas.openxmlformats.org/officeDocument/2006/relationships/image"/><Relationship Id="rId15" Target="../media/image299.svg" Type="http://schemas.openxmlformats.org/officeDocument/2006/relationships/image"/><Relationship Id="rId16" Target="../media/image300.png" Type="http://schemas.openxmlformats.org/officeDocument/2006/relationships/image"/><Relationship Id="rId17" Target="../media/image301.svg" Type="http://schemas.openxmlformats.org/officeDocument/2006/relationships/image"/><Relationship Id="rId2" Target="../media/image266.png" Type="http://schemas.openxmlformats.org/officeDocument/2006/relationships/image"/><Relationship Id="rId3" Target="../media/image267.svg" Type="http://schemas.openxmlformats.org/officeDocument/2006/relationships/image"/><Relationship Id="rId4" Target="../media/image290.png" Type="http://schemas.openxmlformats.org/officeDocument/2006/relationships/image"/><Relationship Id="rId5" Target="../media/image29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292.png" Type="http://schemas.openxmlformats.org/officeDocument/2006/relationships/image"/><Relationship Id="rId9" Target="../media/image293.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12298">
            <a:off x="-2166280" y="-1255107"/>
            <a:ext cx="6035040"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86067">
            <a:off x="-2686064" y="6641428"/>
            <a:ext cx="7074608" cy="62771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598330">
            <a:off x="13105827" y="7886399"/>
            <a:ext cx="6291854" cy="42899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94823">
            <a:off x="13921378" y="-1152249"/>
            <a:ext cx="5028016" cy="597684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700" y="199428"/>
            <a:ext cx="2193339" cy="3361439"/>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230921" y="273365"/>
            <a:ext cx="3697828" cy="32135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290070" y="6706451"/>
            <a:ext cx="3315678" cy="3086595"/>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4230921" y="6706451"/>
            <a:ext cx="3237576" cy="3019776"/>
          </a:xfrm>
          <a:prstGeom prst="rect">
            <a:avLst/>
          </a:prstGeom>
        </p:spPr>
      </p:pic>
      <p:sp>
        <p:nvSpPr>
          <p:cNvPr name="TextBox 10" id="10"/>
          <p:cNvSpPr txBox="true"/>
          <p:nvPr/>
        </p:nvSpPr>
        <p:spPr>
          <a:xfrm rot="0">
            <a:off x="2490301" y="3832239"/>
            <a:ext cx="13307397" cy="3434090"/>
          </a:xfrm>
          <a:prstGeom prst="rect">
            <a:avLst/>
          </a:prstGeom>
        </p:spPr>
        <p:txBody>
          <a:bodyPr anchor="t" rtlCol="false" tIns="0" lIns="0" bIns="0" rIns="0">
            <a:spAutoFit/>
          </a:bodyPr>
          <a:lstStyle/>
          <a:p>
            <a:pPr algn="ctr">
              <a:lnSpc>
                <a:spcPts val="13281"/>
              </a:lnSpc>
            </a:pPr>
            <a:r>
              <a:rPr lang="en-US" sz="10711" spc="10">
                <a:solidFill>
                  <a:srgbClr val="653924"/>
                </a:solidFill>
                <a:latin typeface="Brasika Bold"/>
              </a:rPr>
              <a:t>My Journal to Python</a:t>
            </a:r>
          </a:p>
        </p:txBody>
      </p:sp>
      <p:sp>
        <p:nvSpPr>
          <p:cNvPr name="TextBox 11" id="11"/>
          <p:cNvSpPr txBox="true"/>
          <p:nvPr/>
        </p:nvSpPr>
        <p:spPr>
          <a:xfrm rot="0">
            <a:off x="4057079" y="7897729"/>
            <a:ext cx="10173841" cy="637363"/>
          </a:xfrm>
          <a:prstGeom prst="rect">
            <a:avLst/>
          </a:prstGeom>
        </p:spPr>
        <p:txBody>
          <a:bodyPr anchor="t" rtlCol="false" tIns="0" lIns="0" bIns="0" rIns="0">
            <a:spAutoFit/>
          </a:bodyPr>
          <a:lstStyle/>
          <a:p>
            <a:pPr algn="ctr">
              <a:lnSpc>
                <a:spcPts val="5294"/>
              </a:lnSpc>
            </a:pPr>
            <a:r>
              <a:rPr lang="en-US" sz="3781">
                <a:solidFill>
                  <a:srgbClr val="663924"/>
                </a:solidFill>
                <a:ea typeface="Red Hat Display"/>
              </a:rPr>
              <a:t>蘇伊凡 4110E223</a:t>
            </a:r>
          </a:p>
        </p:txBody>
      </p:sp>
      <p:sp>
        <p:nvSpPr>
          <p:cNvPr name="TextBox 12" id="12"/>
          <p:cNvSpPr txBox="true"/>
          <p:nvPr/>
        </p:nvSpPr>
        <p:spPr>
          <a:xfrm rot="0">
            <a:off x="3811066" y="1017373"/>
            <a:ext cx="10665867" cy="2876214"/>
          </a:xfrm>
          <a:prstGeom prst="rect">
            <a:avLst/>
          </a:prstGeom>
        </p:spPr>
        <p:txBody>
          <a:bodyPr anchor="t" rtlCol="false" tIns="0" lIns="0" bIns="0" rIns="0">
            <a:spAutoFit/>
          </a:bodyPr>
          <a:lstStyle/>
          <a:p>
            <a:pPr algn="ctr">
              <a:lnSpc>
                <a:spcPts val="7846"/>
              </a:lnSpc>
            </a:pPr>
            <a:r>
              <a:rPr lang="en-US" sz="5604">
                <a:solidFill>
                  <a:srgbClr val="663924"/>
                </a:solidFill>
                <a:latin typeface="Brasika"/>
              </a:rPr>
              <a:t>MY DEAR GREAT TEACHER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92464">
            <a:off x="16148032" y="1139828"/>
            <a:ext cx="2915037" cy="2029926"/>
          </a:xfrm>
          <a:prstGeom prst="rect">
            <a:avLst/>
          </a:prstGeom>
        </p:spPr>
      </p:pic>
      <p:sp>
        <p:nvSpPr>
          <p:cNvPr name="TextBox 4" id="4"/>
          <p:cNvSpPr txBox="true"/>
          <p:nvPr/>
        </p:nvSpPr>
        <p:spPr>
          <a:xfrm rot="0">
            <a:off x="2484664" y="4212907"/>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PYTHON</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699596">
            <a:off x="13562427" y="3315352"/>
            <a:ext cx="1077591" cy="1014894"/>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72140" y="651874"/>
            <a:ext cx="1572705" cy="1997662"/>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3098941">
            <a:off x="2237814" y="7478990"/>
            <a:ext cx="1839919" cy="2340120"/>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4101907">
            <a:off x="4990233" y="1195023"/>
            <a:ext cx="828408" cy="692850"/>
          </a:xfrm>
          <a:prstGeom prst="rect">
            <a:avLst/>
          </a:prstGeom>
        </p:spPr>
      </p:pic>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FFA59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8860058">
            <a:off x="-2674089" y="6357063"/>
            <a:ext cx="7503141" cy="55250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91465">
            <a:off x="10916281" y="3383080"/>
            <a:ext cx="10593874" cy="1020864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262300">
            <a:off x="14023453" y="4190081"/>
            <a:ext cx="3665096" cy="6017322"/>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383325" y="5885051"/>
            <a:ext cx="17521349" cy="2627381"/>
          </a:xfrm>
          <a:prstGeom prst="rect">
            <a:avLst/>
          </a:prstGeom>
        </p:spPr>
      </p:pic>
      <p:sp>
        <p:nvSpPr>
          <p:cNvPr name="TextBox 6" id="6"/>
          <p:cNvSpPr txBox="true"/>
          <p:nvPr/>
        </p:nvSpPr>
        <p:spPr>
          <a:xfrm rot="0">
            <a:off x="1028700" y="876300"/>
            <a:ext cx="16230600" cy="3815952"/>
          </a:xfrm>
          <a:prstGeom prst="rect">
            <a:avLst/>
          </a:prstGeom>
        </p:spPr>
        <p:txBody>
          <a:bodyPr anchor="t" rtlCol="false" tIns="0" lIns="0" bIns="0" rIns="0">
            <a:spAutoFit/>
          </a:bodyPr>
          <a:lstStyle/>
          <a:p>
            <a:pPr>
              <a:lnSpc>
                <a:spcPts val="14718"/>
              </a:lnSpc>
            </a:pPr>
            <a:r>
              <a:rPr lang="en-US" sz="11869" spc="11">
                <a:solidFill>
                  <a:srgbClr val="6D342C"/>
                </a:solidFill>
                <a:latin typeface="Brasika Bold"/>
              </a:rPr>
              <a:t>Duplicates Not Allowed</a:t>
            </a:r>
          </a:p>
        </p:txBody>
      </p:sp>
      <p:sp>
        <p:nvSpPr>
          <p:cNvPr name="TextBox 7" id="7"/>
          <p:cNvSpPr txBox="true"/>
          <p:nvPr/>
        </p:nvSpPr>
        <p:spPr>
          <a:xfrm rot="0">
            <a:off x="667753" y="4800917"/>
            <a:ext cx="12620437" cy="599440"/>
          </a:xfrm>
          <a:prstGeom prst="rect">
            <a:avLst/>
          </a:prstGeom>
        </p:spPr>
        <p:txBody>
          <a:bodyPr anchor="t" rtlCol="false" tIns="0" lIns="0" bIns="0" rIns="0">
            <a:spAutoFit/>
          </a:bodyPr>
          <a:lstStyle/>
          <a:p>
            <a:pPr algn="ctr">
              <a:lnSpc>
                <a:spcPts val="4759"/>
              </a:lnSpc>
            </a:pPr>
            <a:r>
              <a:rPr lang="en-US" sz="3399">
                <a:solidFill>
                  <a:srgbClr val="6D342C"/>
                </a:solidFill>
                <a:latin typeface="Canva Sans"/>
              </a:rPr>
              <a:t>Dictionaries cannot have two items with the same key:</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31071">
            <a:off x="-1892354" y="-1571098"/>
            <a:ext cx="5689393" cy="504804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04674">
            <a:off x="14784260" y="5208463"/>
            <a:ext cx="8285388" cy="73513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32742">
            <a:off x="-4273656" y="5582601"/>
            <a:ext cx="8285388" cy="73513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21957">
            <a:off x="13680473" y="-4562508"/>
            <a:ext cx="8285388" cy="735139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52343" y="-886808"/>
            <a:ext cx="3897838"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921345" y="5981122"/>
            <a:ext cx="3366655" cy="4114800"/>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185121" y="443233"/>
            <a:ext cx="3638046" cy="278475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0552" y="5981122"/>
            <a:ext cx="3233251" cy="3521362"/>
          </a:xfrm>
          <a:prstGeom prst="rect">
            <a:avLst/>
          </a:prstGeom>
        </p:spPr>
      </p:pic>
      <p:sp>
        <p:nvSpPr>
          <p:cNvPr name="TextBox 10" id="10"/>
          <p:cNvSpPr txBox="true"/>
          <p:nvPr/>
        </p:nvSpPr>
        <p:spPr>
          <a:xfrm rot="0">
            <a:off x="2467178" y="3345929"/>
            <a:ext cx="13353644" cy="3452266"/>
          </a:xfrm>
          <a:prstGeom prst="rect">
            <a:avLst/>
          </a:prstGeom>
        </p:spPr>
        <p:txBody>
          <a:bodyPr anchor="t" rtlCol="false" tIns="0" lIns="0" bIns="0" rIns="0">
            <a:spAutoFit/>
          </a:bodyPr>
          <a:lstStyle/>
          <a:p>
            <a:pPr algn="ctr">
              <a:lnSpc>
                <a:spcPts val="13316"/>
              </a:lnSpc>
            </a:pPr>
            <a:r>
              <a:rPr lang="en-US" sz="10739" spc="10">
                <a:solidFill>
                  <a:srgbClr val="653924"/>
                </a:solidFill>
                <a:latin typeface="Brasika Bold"/>
              </a:rPr>
              <a:t>Thank you for reading!</a:t>
            </a:r>
          </a:p>
        </p:txBody>
      </p:sp>
      <p:sp>
        <p:nvSpPr>
          <p:cNvPr name="TextBox 11" id="11"/>
          <p:cNvSpPr txBox="true"/>
          <p:nvPr/>
        </p:nvSpPr>
        <p:spPr>
          <a:xfrm rot="0">
            <a:off x="2605191" y="6875601"/>
            <a:ext cx="13077618" cy="644577"/>
          </a:xfrm>
          <a:prstGeom prst="rect">
            <a:avLst/>
          </a:prstGeom>
        </p:spPr>
        <p:txBody>
          <a:bodyPr anchor="t" rtlCol="false" tIns="0" lIns="0" bIns="0" rIns="0">
            <a:spAutoFit/>
          </a:bodyPr>
          <a:lstStyle/>
          <a:p>
            <a:pPr algn="ctr">
              <a:lnSpc>
                <a:spcPts val="5372"/>
              </a:lnSpc>
            </a:pPr>
            <a:r>
              <a:rPr lang="en-US" sz="3581">
                <a:solidFill>
                  <a:srgbClr val="663924"/>
                </a:solidFill>
                <a:latin typeface="Red Hat Display"/>
              </a:rPr>
              <a:t>Xie Xie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sp>
        <p:nvSpPr>
          <p:cNvPr name="TextBox 6" id="6"/>
          <p:cNvSpPr txBox="true"/>
          <p:nvPr/>
        </p:nvSpPr>
        <p:spPr>
          <a:xfrm rot="0">
            <a:off x="593271" y="2734598"/>
            <a:ext cx="16230600" cy="3981449"/>
          </a:xfrm>
          <a:prstGeom prst="rect">
            <a:avLst/>
          </a:prstGeom>
        </p:spPr>
        <p:txBody>
          <a:bodyPr anchor="t" rtlCol="false" tIns="0" lIns="0" bIns="0" rIns="0">
            <a:spAutoFit/>
          </a:bodyPr>
          <a:lstStyle/>
          <a:p>
            <a:pPr algn="ctr">
              <a:lnSpc>
                <a:spcPts val="6300"/>
              </a:lnSpc>
            </a:pPr>
            <a:r>
              <a:rPr lang="en-US" sz="4500">
                <a:solidFill>
                  <a:srgbClr val="000000"/>
                </a:solidFill>
                <a:latin typeface="Advent Pro Bold"/>
              </a:rPr>
              <a:t>•Python is a high-level, object-oriented programming language with built-in data structures and dynamic semantics. It supports multiple programming paradigms, such as structures, object-oriented, and functional programming.</a:t>
            </a:r>
          </a:p>
          <a:p>
            <a:pPr algn="ctr">
              <a:lnSpc>
                <a:spcPts val="6300"/>
              </a:lnSpc>
              <a:spcBef>
                <a:spcPct val="0"/>
              </a:spcBef>
            </a:pP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581024" y="1458970"/>
            <a:ext cx="2242847" cy="1990017"/>
          </a:xfrm>
          <a:prstGeom prst="rect">
            <a:avLst/>
          </a:prstGeom>
        </p:spPr>
      </p:pic>
      <p:sp>
        <p:nvSpPr>
          <p:cNvPr name="TextBox 9" id="9"/>
          <p:cNvSpPr txBox="true"/>
          <p:nvPr/>
        </p:nvSpPr>
        <p:spPr>
          <a:xfrm rot="0">
            <a:off x="2484664" y="82867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WHAT IS PYTHON</a:t>
            </a:r>
          </a:p>
        </p:txBody>
      </p:sp>
      <p:sp>
        <p:nvSpPr>
          <p:cNvPr name="TextBox 10" id="10"/>
          <p:cNvSpPr txBox="true"/>
          <p:nvPr/>
        </p:nvSpPr>
        <p:spPr>
          <a:xfrm rot="0">
            <a:off x="9139238" y="4203395"/>
            <a:ext cx="9525" cy="1737336"/>
          </a:xfrm>
          <a:prstGeom prst="rect">
            <a:avLst/>
          </a:prstGeom>
        </p:spPr>
        <p:txBody>
          <a:bodyPr anchor="t" rtlCol="false" tIns="0" lIns="0" bIns="0" rIns="0">
            <a:spAutoFit/>
          </a:bodyPr>
          <a:lstStyle/>
          <a:p>
            <a:pPr algn="ctr">
              <a:lnSpc>
                <a:spcPts val="13025"/>
              </a:lnSpc>
              <a:spcBef>
                <a:spcPct val="0"/>
              </a:spcBef>
            </a:pPr>
          </a:p>
        </p:txBody>
      </p:sp>
      <p:sp>
        <p:nvSpPr>
          <p:cNvPr name="TextBox 11" id="11"/>
          <p:cNvSpPr txBox="true"/>
          <p:nvPr/>
        </p:nvSpPr>
        <p:spPr>
          <a:xfrm rot="0">
            <a:off x="0" y="6094312"/>
            <a:ext cx="18278475" cy="2371725"/>
          </a:xfrm>
          <a:prstGeom prst="rect">
            <a:avLst/>
          </a:prstGeom>
        </p:spPr>
        <p:txBody>
          <a:bodyPr anchor="t" rtlCol="false" tIns="0" lIns="0" bIns="0" rIns="0">
            <a:spAutoFit/>
          </a:bodyPr>
          <a:lstStyle/>
          <a:p>
            <a:pPr algn="ctr">
              <a:lnSpc>
                <a:spcPts val="6299"/>
              </a:lnSpc>
            </a:pPr>
            <a:r>
              <a:rPr lang="en-US" sz="4500">
                <a:solidFill>
                  <a:srgbClr val="000000"/>
                </a:solidFill>
                <a:latin typeface="Advent Pro Bold"/>
              </a:rPr>
              <a:t>•Python supports different modules and packages, which allows program modularity and code reuse.</a:t>
            </a:r>
          </a:p>
          <a:p>
            <a:pPr algn="ctr">
              <a:lnSpc>
                <a:spcPts val="62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112963" y="1887925"/>
            <a:ext cx="14062075" cy="6887298"/>
            <a:chOff x="0" y="0"/>
            <a:chExt cx="18749433" cy="9183064"/>
          </a:xfrm>
        </p:grpSpPr>
        <p:pic>
          <p:nvPicPr>
            <p:cNvPr name="Picture 4" id="4"/>
            <p:cNvPicPr>
              <a:picLocks noChangeAspect="true"/>
            </p:cNvPicPr>
            <p:nvPr/>
          </p:nvPicPr>
          <p:blipFill>
            <a:blip r:embed="rId3"/>
            <a:srcRect l="0" t="14673" r="7950" b="32971"/>
            <a:stretch>
              <a:fillRect/>
            </a:stretch>
          </p:blipFill>
          <p:spPr>
            <a:xfrm flipH="false" flipV="false" rot="-78066">
              <a:off x="968257" y="961703"/>
              <a:ext cx="16705887" cy="7257036"/>
            </a:xfrm>
            <a:prstGeom prst="rect">
              <a:avLst/>
            </a:prstGeom>
          </p:spPr>
        </p:pic>
        <p:pic>
          <p:nvPicPr>
            <p:cNvPr name="Picture 5" id="5"/>
            <p:cNvPicPr>
              <a:picLocks noChangeAspect="true"/>
            </p:cNvPicPr>
            <p:nvPr/>
          </p:nvPicPr>
          <p:blipFill>
            <a:blip r:embed="rId4">
              <a:alphaModFix amt="57000"/>
            </a:blip>
            <a:srcRect l="0" t="6115" r="3279" b="0"/>
            <a:stretch>
              <a:fillRect/>
            </a:stretch>
          </p:blipFill>
          <p:spPr>
            <a:xfrm flipH="false" flipV="false" rot="-2572215">
              <a:off x="-115252" y="1208538"/>
              <a:ext cx="4042889" cy="1248445"/>
            </a:xfrm>
            <a:prstGeom prst="rect">
              <a:avLst/>
            </a:prstGeom>
          </p:spPr>
        </p:pic>
        <p:pic>
          <p:nvPicPr>
            <p:cNvPr name="Picture 6" id="6"/>
            <p:cNvPicPr>
              <a:picLocks noChangeAspect="true"/>
            </p:cNvPicPr>
            <p:nvPr/>
          </p:nvPicPr>
          <p:blipFill>
            <a:blip r:embed="rId4">
              <a:alphaModFix amt="57000"/>
            </a:blip>
            <a:srcRect l="0" t="6115" r="3279" b="0"/>
            <a:stretch>
              <a:fillRect/>
            </a:stretch>
          </p:blipFill>
          <p:spPr>
            <a:xfrm flipH="false" flipV="false" rot="-2572215">
              <a:off x="14821796" y="6726082"/>
              <a:ext cx="4042889" cy="124844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951973">
            <a:off x="-1335923" y="-256851"/>
            <a:ext cx="3799654" cy="205181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477715" y="7601692"/>
            <a:ext cx="2277206" cy="2020503"/>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377616">
            <a:off x="8411705" y="2868065"/>
            <a:ext cx="1464590" cy="893270"/>
          </a:xfrm>
          <a:prstGeom prst="rect">
            <a:avLst/>
          </a:prstGeom>
        </p:spPr>
      </p:pic>
      <p:sp>
        <p:nvSpPr>
          <p:cNvPr name="TextBox 10" id="10"/>
          <p:cNvSpPr txBox="true"/>
          <p:nvPr/>
        </p:nvSpPr>
        <p:spPr>
          <a:xfrm rot="0">
            <a:off x="1895267" y="3255125"/>
            <a:ext cx="14497466" cy="2076450"/>
          </a:xfrm>
          <a:prstGeom prst="rect">
            <a:avLst/>
          </a:prstGeom>
        </p:spPr>
        <p:txBody>
          <a:bodyPr anchor="t" rtlCol="false" tIns="0" lIns="0" bIns="0" rIns="0">
            <a:spAutoFit/>
          </a:bodyPr>
          <a:lstStyle/>
          <a:p>
            <a:pPr algn="ctr" marL="0" indent="0" lvl="0">
              <a:lnSpc>
                <a:spcPts val="16800"/>
              </a:lnSpc>
              <a:spcBef>
                <a:spcPct val="0"/>
              </a:spcBef>
            </a:pPr>
            <a:r>
              <a:rPr lang="en-US" sz="12000">
                <a:solidFill>
                  <a:srgbClr val="000000"/>
                </a:solidFill>
                <a:latin typeface="Marykate"/>
              </a:rPr>
              <a:t>Python Jobs</a:t>
            </a:r>
          </a:p>
        </p:txBody>
      </p:sp>
      <p:sp>
        <p:nvSpPr>
          <p:cNvPr name="TextBox 11" id="11"/>
          <p:cNvSpPr txBox="true"/>
          <p:nvPr/>
        </p:nvSpPr>
        <p:spPr>
          <a:xfrm rot="0">
            <a:off x="4113231" y="5255375"/>
            <a:ext cx="10061538" cy="3268345"/>
          </a:xfrm>
          <a:prstGeom prst="rect">
            <a:avLst/>
          </a:prstGeom>
        </p:spPr>
        <p:txBody>
          <a:bodyPr anchor="t" rtlCol="false" tIns="0" lIns="0" bIns="0" rIns="0">
            <a:spAutoFit/>
          </a:bodyPr>
          <a:lstStyle/>
          <a:p>
            <a:pPr algn="ctr">
              <a:lnSpc>
                <a:spcPts val="5180"/>
              </a:lnSpc>
            </a:pPr>
            <a:r>
              <a:rPr lang="en-US" sz="3700">
                <a:solidFill>
                  <a:srgbClr val="000000"/>
                </a:solidFill>
                <a:latin typeface="Advent Pro Bold"/>
              </a:rPr>
              <a:t>•Career Opportunities</a:t>
            </a:r>
          </a:p>
          <a:p>
            <a:pPr algn="ctr">
              <a:lnSpc>
                <a:spcPts val="5180"/>
              </a:lnSpc>
            </a:pPr>
            <a:r>
              <a:rPr lang="en-US" sz="3700">
                <a:solidFill>
                  <a:srgbClr val="000000"/>
                </a:solidFill>
                <a:latin typeface="Advent Pro Bold"/>
              </a:rPr>
              <a:t>-Python language provides several job opportunities and promises high growth with huge salary prospects. </a:t>
            </a:r>
          </a:p>
          <a:p>
            <a:pPr algn="ctr">
              <a:lnSpc>
                <a:spcPts val="51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346" r="30928" b="9655"/>
          <a:stretch>
            <a:fillRect/>
          </a:stretch>
        </p:blipFill>
        <p:spPr>
          <a:xfrm flipH="false" flipV="false" rot="0">
            <a:off x="1231697" y="-1585237"/>
            <a:ext cx="15824607" cy="14742567"/>
          </a:xfrm>
          <a:prstGeom prst="rect">
            <a:avLst/>
          </a:prstGeom>
        </p:spPr>
      </p:pic>
      <p:sp>
        <p:nvSpPr>
          <p:cNvPr name="TextBox 4" id="4"/>
          <p:cNvSpPr txBox="true"/>
          <p:nvPr/>
        </p:nvSpPr>
        <p:spPr>
          <a:xfrm rot="0">
            <a:off x="2953356" y="43723"/>
            <a:ext cx="12150881"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000000"/>
                </a:solidFill>
                <a:latin typeface="Marykate"/>
              </a:rPr>
              <a:t>WHY TO LEARN PYTHON?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40726">
            <a:off x="16181977" y="8360898"/>
            <a:ext cx="3362512" cy="193823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04237" y="243748"/>
            <a:ext cx="2867343" cy="2544115"/>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77407" y="755405"/>
            <a:ext cx="2612214" cy="3322370"/>
          </a:xfrm>
          <a:prstGeom prst="rect">
            <a:avLst/>
          </a:prstGeom>
        </p:spPr>
      </p:pic>
      <p:sp>
        <p:nvSpPr>
          <p:cNvPr name="TextBox 8" id="8"/>
          <p:cNvSpPr txBox="true"/>
          <p:nvPr/>
        </p:nvSpPr>
        <p:spPr>
          <a:xfrm rot="0">
            <a:off x="2953356" y="2064640"/>
            <a:ext cx="12381288" cy="4796312"/>
          </a:xfrm>
          <a:prstGeom prst="rect">
            <a:avLst/>
          </a:prstGeom>
        </p:spPr>
        <p:txBody>
          <a:bodyPr anchor="t" rtlCol="false" tIns="0" lIns="0" bIns="0" rIns="0">
            <a:spAutoFit/>
          </a:bodyPr>
          <a:lstStyle/>
          <a:p>
            <a:pPr algn="ctr">
              <a:lnSpc>
                <a:spcPts val="5469"/>
              </a:lnSpc>
            </a:pPr>
            <a:r>
              <a:rPr lang="en-US" sz="3907">
                <a:solidFill>
                  <a:srgbClr val="000000"/>
                </a:solidFill>
                <a:latin typeface="Advent Pro Bold"/>
              </a:rPr>
              <a:t>Python is a very popular programming language today and often needs an introduction. It is widely used in various business sectors, such as programming, web development, machine learning, and data science. Given its widespread use, it’s not surprising that Python has surpassed Java as the top programming language.</a:t>
            </a:r>
          </a:p>
          <a:p>
            <a:pPr algn="ctr">
              <a:lnSpc>
                <a:spcPts val="5469"/>
              </a:lnSpc>
            </a:pPr>
          </a:p>
        </p:txBody>
      </p:sp>
      <p:sp>
        <p:nvSpPr>
          <p:cNvPr name="TextBox 9" id="9"/>
          <p:cNvSpPr txBox="true"/>
          <p:nvPr/>
        </p:nvSpPr>
        <p:spPr>
          <a:xfrm rot="0">
            <a:off x="7243465" y="6198266"/>
            <a:ext cx="3801070" cy="662686"/>
          </a:xfrm>
          <a:prstGeom prst="rect">
            <a:avLst/>
          </a:prstGeom>
        </p:spPr>
        <p:txBody>
          <a:bodyPr anchor="t" rtlCol="false" tIns="0" lIns="0" bIns="0" rIns="0">
            <a:spAutoFit/>
          </a:bodyPr>
          <a:lstStyle/>
          <a:p>
            <a:pPr algn="ctr">
              <a:lnSpc>
                <a:spcPts val="5473"/>
              </a:lnSpc>
            </a:pPr>
            <a:r>
              <a:rPr lang="en-US" sz="3909">
                <a:solidFill>
                  <a:srgbClr val="000000"/>
                </a:solidFill>
                <a:latin typeface="Advent Pro Bold"/>
              </a:rPr>
              <a:t>The Top 10 Reasons</a:t>
            </a:r>
          </a:p>
        </p:txBody>
      </p:sp>
      <p:sp>
        <p:nvSpPr>
          <p:cNvPr name="TextBox 10" id="10"/>
          <p:cNvSpPr txBox="true"/>
          <p:nvPr/>
        </p:nvSpPr>
        <p:spPr>
          <a:xfrm rot="0">
            <a:off x="2653605" y="6756177"/>
            <a:ext cx="12980789" cy="3730625"/>
          </a:xfrm>
          <a:prstGeom prst="rect">
            <a:avLst/>
          </a:prstGeom>
        </p:spPr>
        <p:txBody>
          <a:bodyPr anchor="t" rtlCol="false" tIns="0" lIns="0" bIns="0" rIns="0">
            <a:spAutoFit/>
          </a:bodyPr>
          <a:lstStyle/>
          <a:p>
            <a:pPr>
              <a:lnSpc>
                <a:spcPts val="4900"/>
              </a:lnSpc>
            </a:pPr>
            <a:r>
              <a:rPr lang="en-US" sz="3500">
                <a:solidFill>
                  <a:srgbClr val="000000"/>
                </a:solidFill>
                <a:latin typeface="Canva Sans"/>
              </a:rPr>
              <a:t>1.Career Opportunities and Salary  6. Libraries and Packages </a:t>
            </a:r>
          </a:p>
          <a:p>
            <a:pPr>
              <a:lnSpc>
                <a:spcPts val="4900"/>
              </a:lnSpc>
            </a:pPr>
            <a:r>
              <a:rPr lang="en-US" sz="3500">
                <a:solidFill>
                  <a:srgbClr val="000000"/>
                </a:solidFill>
                <a:latin typeface="Canva Sans"/>
              </a:rPr>
              <a:t>2.Data Science                                        7. Testing Frameworks</a:t>
            </a:r>
          </a:p>
          <a:p>
            <a:pPr algn="ctr">
              <a:lnSpc>
                <a:spcPts val="4900"/>
              </a:lnSpc>
            </a:pPr>
            <a:r>
              <a:rPr lang="en-US" sz="3500">
                <a:solidFill>
                  <a:srgbClr val="000000"/>
                </a:solidFill>
                <a:latin typeface="Canva Sans"/>
              </a:rPr>
              <a:t>3.Machine Learning                             8. Portable and Extensible</a:t>
            </a:r>
          </a:p>
          <a:p>
            <a:pPr algn="ctr">
              <a:lnSpc>
                <a:spcPts val="4900"/>
              </a:lnSpc>
            </a:pPr>
            <a:r>
              <a:rPr lang="en-US" sz="3500">
                <a:solidFill>
                  <a:srgbClr val="000000"/>
                </a:solidFill>
                <a:latin typeface="Canva Sans"/>
              </a:rPr>
              <a:t>4.Web Development                                      9. Active Community</a:t>
            </a:r>
          </a:p>
          <a:p>
            <a:pPr algn="ctr">
              <a:lnSpc>
                <a:spcPts val="4900"/>
              </a:lnSpc>
            </a:pPr>
            <a:r>
              <a:rPr lang="en-US" sz="3500">
                <a:solidFill>
                  <a:srgbClr val="000000"/>
                </a:solidFill>
                <a:latin typeface="Canva Sans"/>
              </a:rPr>
              <a:t>5.Scripting and Automation                                   10. Easy to Use</a:t>
            </a:r>
          </a:p>
          <a:p>
            <a:pPr algn="ctr">
              <a:lnSpc>
                <a:spcPts val="49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grpSp>
        <p:nvGrpSpPr>
          <p:cNvPr name="Group 2" id="2"/>
          <p:cNvGrpSpPr/>
          <p:nvPr/>
        </p:nvGrpSpPr>
        <p:grpSpPr>
          <a:xfrm rot="0">
            <a:off x="10457581" y="0"/>
            <a:ext cx="7830419" cy="5849882"/>
            <a:chOff x="0" y="0"/>
            <a:chExt cx="10440558" cy="7799843"/>
          </a:xfrm>
        </p:grpSpPr>
        <p:pic>
          <p:nvPicPr>
            <p:cNvPr name="Picture 3" id="3"/>
            <p:cNvPicPr>
              <a:picLocks noChangeAspect="true"/>
            </p:cNvPicPr>
            <p:nvPr/>
          </p:nvPicPr>
          <p:blipFill>
            <a:blip r:embed="rId2"/>
            <a:srcRect l="0" t="3400" r="16883" b="3400"/>
            <a:stretch>
              <a:fillRect/>
            </a:stretch>
          </p:blipFill>
          <p:spPr>
            <a:xfrm>
              <a:off x="0" y="0"/>
              <a:ext cx="10440558" cy="7799843"/>
            </a:xfrm>
            <a:prstGeom prst="rect">
              <a:avLst/>
            </a:prstGeom>
          </p:spPr>
        </p:pic>
      </p:grpSp>
      <p:grpSp>
        <p:nvGrpSpPr>
          <p:cNvPr name="Group 4" id="4"/>
          <p:cNvGrpSpPr/>
          <p:nvPr/>
        </p:nvGrpSpPr>
        <p:grpSpPr>
          <a:xfrm rot="0">
            <a:off x="15410581" y="6489700"/>
            <a:ext cx="2877419" cy="2768600"/>
            <a:chOff x="0" y="0"/>
            <a:chExt cx="3836558" cy="3691467"/>
          </a:xfrm>
        </p:grpSpPr>
        <p:pic>
          <p:nvPicPr>
            <p:cNvPr name="Picture 5" id="5"/>
            <p:cNvPicPr>
              <a:picLocks noChangeAspect="true"/>
            </p:cNvPicPr>
            <p:nvPr/>
          </p:nvPicPr>
          <p:blipFill>
            <a:blip r:embed="rId2"/>
            <a:srcRect l="6936" t="0" r="23819" b="0"/>
            <a:stretch>
              <a:fillRect/>
            </a:stretch>
          </p:blipFill>
          <p:spPr>
            <a:xfrm>
              <a:off x="0" y="0"/>
              <a:ext cx="3836558" cy="3691467"/>
            </a:xfrm>
            <a:prstGeom prst="rect">
              <a:avLst/>
            </a:prstGeom>
          </p:spPr>
        </p:pic>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50568" y="-1456954"/>
            <a:ext cx="4193168" cy="296666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259300" y="8617846"/>
            <a:ext cx="1642777" cy="190743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8486768"/>
            <a:ext cx="362375" cy="206554"/>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1075" y="8486768"/>
            <a:ext cx="362375" cy="206554"/>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66801" y="8486768"/>
            <a:ext cx="362375" cy="206554"/>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129177" y="8486768"/>
            <a:ext cx="362375" cy="206554"/>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598268" y="8486768"/>
            <a:ext cx="362375" cy="206554"/>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235893" y="8486768"/>
            <a:ext cx="362375" cy="206554"/>
          </a:xfrm>
          <a:prstGeom prst="rect">
            <a:avLst/>
          </a:prstGeom>
        </p:spPr>
      </p:pic>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73517" y="8486768"/>
            <a:ext cx="362375" cy="206554"/>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491552" y="8486768"/>
            <a:ext cx="362375" cy="206554"/>
          </a:xfrm>
          <a:prstGeom prst="rect">
            <a:avLst/>
          </a:prstGeom>
        </p:spPr>
      </p:pic>
      <p:sp>
        <p:nvSpPr>
          <p:cNvPr name="TextBox 16" id="16"/>
          <p:cNvSpPr txBox="true"/>
          <p:nvPr/>
        </p:nvSpPr>
        <p:spPr>
          <a:xfrm rot="0">
            <a:off x="1028700" y="1500187"/>
            <a:ext cx="8921060" cy="1716913"/>
          </a:xfrm>
          <a:prstGeom prst="rect">
            <a:avLst/>
          </a:prstGeom>
        </p:spPr>
        <p:txBody>
          <a:bodyPr anchor="t" rtlCol="false" tIns="0" lIns="0" bIns="0" rIns="0">
            <a:spAutoFit/>
          </a:bodyPr>
          <a:lstStyle/>
          <a:p>
            <a:pPr>
              <a:lnSpc>
                <a:spcPts val="6776"/>
              </a:lnSpc>
            </a:pPr>
            <a:r>
              <a:rPr lang="en-US" sz="5600">
                <a:solidFill>
                  <a:srgbClr val="FFFFFF"/>
                </a:solidFill>
                <a:latin typeface="Open Sans Bold Bold"/>
              </a:rPr>
              <a:t>WHY DO WE NEED TO LEARN PYTHON</a:t>
            </a:r>
          </a:p>
        </p:txBody>
      </p:sp>
      <p:sp>
        <p:nvSpPr>
          <p:cNvPr name="TextBox 17" id="17"/>
          <p:cNvSpPr txBox="true"/>
          <p:nvPr/>
        </p:nvSpPr>
        <p:spPr>
          <a:xfrm rot="0">
            <a:off x="1028700" y="3956050"/>
            <a:ext cx="8024587" cy="4216400"/>
          </a:xfrm>
          <a:prstGeom prst="rect">
            <a:avLst/>
          </a:prstGeom>
        </p:spPr>
        <p:txBody>
          <a:bodyPr anchor="t" rtlCol="false" tIns="0" lIns="0" bIns="0" rIns="0">
            <a:spAutoFit/>
          </a:bodyPr>
          <a:lstStyle/>
          <a:p>
            <a:pPr>
              <a:lnSpc>
                <a:spcPts val="2799"/>
              </a:lnSpc>
              <a:spcBef>
                <a:spcPct val="0"/>
              </a:spcBef>
            </a:pPr>
            <a:r>
              <a:rPr lang="en-US" sz="1999" spc="185">
                <a:solidFill>
                  <a:srgbClr val="FFFFFF"/>
                </a:solidFill>
                <a:latin typeface="Open Sauce"/>
              </a:rPr>
              <a:t>Often, programmers fall in love with Python because of the increased productivity it provides. Since there is no compilation step, the edit-test-debug cycle is incredibly fast. Debugging Python programs is easy: a bug or bad input will never cause a segmentation fault. Instead, when the interpreter discovers an error, it raises an exception. When the program doesn't catch the exception, the interpreter prints a stack trace. A source level debugger allows inspection of local and global variables, evaluation of arbitrary expressions, setting breakpoints, stepping through the code a line at a time, and so on. </a:t>
            </a:r>
          </a:p>
        </p:txBody>
      </p:sp>
      <p:sp>
        <p:nvSpPr>
          <p:cNvPr name="TextBox 18" id="18"/>
          <p:cNvSpPr txBox="true"/>
          <p:nvPr/>
        </p:nvSpPr>
        <p:spPr>
          <a:xfrm rot="0">
            <a:off x="10457581" y="6397625"/>
            <a:ext cx="4429125" cy="3511550"/>
          </a:xfrm>
          <a:prstGeom prst="rect">
            <a:avLst/>
          </a:prstGeom>
        </p:spPr>
        <p:txBody>
          <a:bodyPr anchor="t" rtlCol="false" tIns="0" lIns="0" bIns="0" rIns="0">
            <a:spAutoFit/>
          </a:bodyPr>
          <a:lstStyle/>
          <a:p>
            <a:pPr>
              <a:lnSpc>
                <a:spcPts val="2799"/>
              </a:lnSpc>
              <a:spcBef>
                <a:spcPct val="0"/>
              </a:spcBef>
            </a:pPr>
            <a:r>
              <a:rPr lang="en-US" sz="1999" spc="185">
                <a:solidFill>
                  <a:srgbClr val="FFFFFF"/>
                </a:solidFill>
                <a:latin typeface="Open Sauce"/>
              </a:rPr>
              <a:t>The debugger is written in Python itself, testifying to Python's introspective power. On the other hand, often the quickest way to debug a program is to add a few print statements to the source: the fast edit-test-debug cycle makes this simple approach very effective.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8527"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15273" y="5804957"/>
            <a:ext cx="2284867" cy="2284867"/>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93410" y="4082284"/>
            <a:ext cx="951933" cy="951933"/>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028700" y="3834421"/>
            <a:ext cx="8115300" cy="5173947"/>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9144000" y="3344812"/>
            <a:ext cx="8115300" cy="4745011"/>
          </a:xfrm>
          <a:prstGeom prst="rect">
            <a:avLst/>
          </a:prstGeom>
        </p:spPr>
      </p:pic>
      <p:sp>
        <p:nvSpPr>
          <p:cNvPr name="TextBox 8" id="8"/>
          <p:cNvSpPr txBox="true"/>
          <p:nvPr/>
        </p:nvSpPr>
        <p:spPr>
          <a:xfrm rot="0">
            <a:off x="1028700" y="771525"/>
            <a:ext cx="8507318" cy="1590465"/>
          </a:xfrm>
          <a:prstGeom prst="rect">
            <a:avLst/>
          </a:prstGeom>
        </p:spPr>
        <p:txBody>
          <a:bodyPr anchor="t" rtlCol="false" tIns="0" lIns="0" bIns="0" rIns="0">
            <a:spAutoFit/>
          </a:bodyPr>
          <a:lstStyle/>
          <a:p>
            <a:pPr>
              <a:lnSpc>
                <a:spcPts val="12257"/>
              </a:lnSpc>
              <a:spcBef>
                <a:spcPct val="0"/>
              </a:spcBef>
            </a:pPr>
            <a:r>
              <a:rPr lang="en-US" sz="8755">
                <a:solidFill>
                  <a:srgbClr val="FFFFFF"/>
                </a:solidFill>
                <a:latin typeface="Poppins"/>
              </a:rPr>
              <a:t>Python Online</a:t>
            </a:r>
          </a:p>
        </p:txBody>
      </p:sp>
      <p:sp>
        <p:nvSpPr>
          <p:cNvPr name="TextBox 9" id="9"/>
          <p:cNvSpPr txBox="true"/>
          <p:nvPr/>
        </p:nvSpPr>
        <p:spPr>
          <a:xfrm rot="0">
            <a:off x="1028700" y="2152440"/>
            <a:ext cx="7389480" cy="1320366"/>
          </a:xfrm>
          <a:prstGeom prst="rect">
            <a:avLst/>
          </a:prstGeom>
        </p:spPr>
        <p:txBody>
          <a:bodyPr anchor="t" rtlCol="false" tIns="0" lIns="0" bIns="0" rIns="0">
            <a:spAutoFit/>
          </a:bodyPr>
          <a:lstStyle/>
          <a:p>
            <a:pPr>
              <a:lnSpc>
                <a:spcPts val="10243"/>
              </a:lnSpc>
              <a:spcBef>
                <a:spcPct val="0"/>
              </a:spcBef>
            </a:pPr>
            <a:r>
              <a:rPr lang="en-US" sz="7316">
                <a:solidFill>
                  <a:srgbClr val="FFFFFF"/>
                </a:solidFill>
                <a:latin typeface="Poppins ExtraBold"/>
              </a:rPr>
              <a:t> Interpreter: 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9526">
            <a:off x="-1005568" y="1619159"/>
            <a:ext cx="20666348" cy="588534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106399" y="3657600"/>
            <a:ext cx="14075202" cy="5600700"/>
          </a:xfrm>
          <a:prstGeom prst="rect">
            <a:avLst/>
          </a:prstGeom>
        </p:spPr>
      </p:pic>
      <p:sp>
        <p:nvSpPr>
          <p:cNvPr name="TextBox 4" id="4"/>
          <p:cNvSpPr txBox="true"/>
          <p:nvPr/>
        </p:nvSpPr>
        <p:spPr>
          <a:xfrm rot="0">
            <a:off x="2673842" y="1019175"/>
            <a:ext cx="12940316" cy="2638425"/>
          </a:xfrm>
          <a:prstGeom prst="rect">
            <a:avLst/>
          </a:prstGeom>
        </p:spPr>
        <p:txBody>
          <a:bodyPr anchor="t" rtlCol="false" tIns="0" lIns="0" bIns="0" rIns="0">
            <a:spAutoFit/>
          </a:bodyPr>
          <a:lstStyle/>
          <a:p>
            <a:pPr algn="ctr">
              <a:lnSpc>
                <a:spcPts val="10423"/>
              </a:lnSpc>
            </a:pPr>
            <a:r>
              <a:rPr lang="en-US" sz="8686">
                <a:solidFill>
                  <a:srgbClr val="FFFFFF"/>
                </a:solidFill>
                <a:latin typeface="Inter"/>
              </a:rPr>
              <a:t>PYTHON ONLINEINTERPRETER: 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058072" y="1295137"/>
            <a:ext cx="14171857" cy="7638806"/>
            <a:chOff x="0" y="0"/>
            <a:chExt cx="18895809" cy="10185074"/>
          </a:xfrm>
        </p:grpSpPr>
        <p:pic>
          <p:nvPicPr>
            <p:cNvPr name="Picture 4" id="4"/>
            <p:cNvPicPr>
              <a:picLocks noChangeAspect="true"/>
            </p:cNvPicPr>
            <p:nvPr/>
          </p:nvPicPr>
          <p:blipFill>
            <a:blip r:embed="rId3"/>
            <a:srcRect l="0" t="3518" r="0" b="28697"/>
            <a:stretch>
              <a:fillRect/>
            </a:stretch>
          </p:blipFill>
          <p:spPr>
            <a:xfrm flipH="false" flipV="false" rot="0">
              <a:off x="0" y="402745"/>
              <a:ext cx="18895809" cy="97823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16129734" y="305914"/>
              <a:ext cx="1617713" cy="1523591"/>
            </a:xfrm>
            <a:prstGeom prst="rect">
              <a:avLst/>
            </a:prstGeom>
          </p:spPr>
        </p:pic>
      </p:grpSp>
      <p:sp>
        <p:nvSpPr>
          <p:cNvPr name="TextBox 6" id="6"/>
          <p:cNvSpPr txBox="true"/>
          <p:nvPr/>
        </p:nvSpPr>
        <p:spPr>
          <a:xfrm rot="0">
            <a:off x="3252107" y="2888972"/>
            <a:ext cx="11783786" cy="4333875"/>
          </a:xfrm>
          <a:prstGeom prst="rect">
            <a:avLst/>
          </a:prstGeom>
        </p:spPr>
        <p:txBody>
          <a:bodyPr anchor="t" rtlCol="false" tIns="0" lIns="0" bIns="0" rIns="0">
            <a:spAutoFit/>
          </a:bodyPr>
          <a:lstStyle/>
          <a:p>
            <a:pPr algn="ctr">
              <a:lnSpc>
                <a:spcPts val="16799"/>
              </a:lnSpc>
            </a:pPr>
            <a:r>
              <a:rPr lang="en-US" sz="15999" spc="671">
                <a:solidFill>
                  <a:srgbClr val="000000"/>
                </a:solidFill>
                <a:latin typeface="Marykate"/>
              </a:rPr>
              <a:t>INPUT AND OUTPUT</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5280821" y="1970635"/>
            <a:ext cx="1260418" cy="1398523"/>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50047">
            <a:off x="2737392" y="8258064"/>
            <a:ext cx="3348950" cy="135175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31315" y="6145889"/>
            <a:ext cx="2194959" cy="2788054"/>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83691">
            <a:off x="-109045" y="86688"/>
            <a:ext cx="3883048" cy="3049957"/>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581024" y="1458970"/>
            <a:ext cx="2242847" cy="1990017"/>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2888917" y="2453979"/>
            <a:ext cx="12510165" cy="6708207"/>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3797506" y="7431629"/>
            <a:ext cx="1824493" cy="831893"/>
          </a:xfrm>
          <a:prstGeom prst="rect">
            <a:avLst/>
          </a:prstGeom>
        </p:spPr>
      </p:pic>
      <p:sp>
        <p:nvSpPr>
          <p:cNvPr name="TextBox 10" id="10"/>
          <p:cNvSpPr txBox="true"/>
          <p:nvPr/>
        </p:nvSpPr>
        <p:spPr>
          <a:xfrm rot="0">
            <a:off x="2484664" y="888933"/>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QUESTION:</a:t>
            </a:r>
          </a:p>
        </p:txBody>
      </p:sp>
      <p:sp>
        <p:nvSpPr>
          <p:cNvPr name="TextBox 11" id="11"/>
          <p:cNvSpPr txBox="true"/>
          <p:nvPr/>
        </p:nvSpPr>
        <p:spPr>
          <a:xfrm rot="0">
            <a:off x="424609" y="6832189"/>
            <a:ext cx="2322761"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DATA TYPE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788375">
            <a:off x="13717974" y="3144241"/>
            <a:ext cx="635583" cy="70522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1304699"/>
            <a:ext cx="2270235" cy="2014318"/>
          </a:xfrm>
          <a:prstGeom prst="rect">
            <a:avLst/>
          </a:prstGeom>
        </p:spPr>
      </p:pic>
      <p:grpSp>
        <p:nvGrpSpPr>
          <p:cNvPr name="Group 5" id="5"/>
          <p:cNvGrpSpPr/>
          <p:nvPr/>
        </p:nvGrpSpPr>
        <p:grpSpPr>
          <a:xfrm rot="0">
            <a:off x="4949567" y="350188"/>
            <a:ext cx="8003785" cy="3396712"/>
            <a:chOff x="0" y="0"/>
            <a:chExt cx="10671714" cy="4528949"/>
          </a:xfrm>
        </p:grpSpPr>
        <p:pic>
          <p:nvPicPr>
            <p:cNvPr name="Picture 6" id="6"/>
            <p:cNvPicPr>
              <a:picLocks noChangeAspect="true"/>
            </p:cNvPicPr>
            <p:nvPr/>
          </p:nvPicPr>
          <p:blipFill>
            <a:blip r:embed="rId7"/>
            <a:srcRect l="11784" t="14673" r="2087" b="54814"/>
            <a:stretch>
              <a:fillRect/>
            </a:stretch>
          </p:blipFill>
          <p:spPr>
            <a:xfrm flipH="false" flipV="false" rot="-78066">
              <a:off x="1340288" y="1203407"/>
              <a:ext cx="8420231" cy="2278268"/>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3029350">
              <a:off x="7756171" y="893672"/>
              <a:ext cx="2940223" cy="132238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2700000">
              <a:off x="36946" y="2360701"/>
              <a:ext cx="2940223" cy="1322380"/>
            </a:xfrm>
            <a:prstGeom prst="rect">
              <a:avLst/>
            </a:prstGeom>
          </p:spPr>
        </p:pic>
      </p:grpSp>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073368" y="1080761"/>
            <a:ext cx="918025" cy="2576913"/>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2932969" y="3496853"/>
            <a:ext cx="12422063" cy="5017380"/>
          </a:xfrm>
          <a:prstGeom prst="rect">
            <a:avLst/>
          </a:prstGeom>
        </p:spPr>
      </p:pic>
      <p:sp>
        <p:nvSpPr>
          <p:cNvPr name="TextBox 11" id="11"/>
          <p:cNvSpPr txBox="true"/>
          <p:nvPr/>
        </p:nvSpPr>
        <p:spPr>
          <a:xfrm rot="0">
            <a:off x="6041396" y="1172615"/>
            <a:ext cx="6205209" cy="1443992"/>
          </a:xfrm>
          <a:prstGeom prst="rect">
            <a:avLst/>
          </a:prstGeom>
        </p:spPr>
        <p:txBody>
          <a:bodyPr anchor="t" rtlCol="false" tIns="0" lIns="0" bIns="0" rIns="0">
            <a:spAutoFit/>
          </a:bodyPr>
          <a:lstStyle/>
          <a:p>
            <a:pPr algn="ctr" marL="0" indent="0" lvl="0">
              <a:lnSpc>
                <a:spcPts val="11759"/>
              </a:lnSpc>
              <a:spcBef>
                <a:spcPct val="0"/>
              </a:spcBef>
            </a:pPr>
            <a:r>
              <a:rPr lang="en-US" sz="8399">
                <a:solidFill>
                  <a:srgbClr val="000000"/>
                </a:solidFill>
                <a:latin typeface="Marykate"/>
              </a:rPr>
              <a:t>WAY: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sp>
        <p:nvSpPr>
          <p:cNvPr name="TextBox 3" id="3"/>
          <p:cNvSpPr txBox="true"/>
          <p:nvPr/>
        </p:nvSpPr>
        <p:spPr>
          <a:xfrm rot="0">
            <a:off x="784044" y="2493301"/>
            <a:ext cx="12587503" cy="53785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Python</a:t>
            </a:r>
          </a:p>
          <a:p>
            <a:pPr marL="773346" indent="-386673" lvl="1">
              <a:lnSpc>
                <a:spcPts val="5372"/>
              </a:lnSpc>
              <a:buFont typeface="Arial"/>
              <a:buChar char="•"/>
            </a:pPr>
            <a:r>
              <a:rPr lang="en-US" sz="3581">
                <a:solidFill>
                  <a:srgbClr val="663924"/>
                </a:solidFill>
                <a:latin typeface="Red Hat Display"/>
              </a:rPr>
              <a:t>Input and output: input() and print()</a:t>
            </a:r>
          </a:p>
          <a:p>
            <a:pPr marL="773346" indent="-386673" lvl="1">
              <a:lnSpc>
                <a:spcPts val="5372"/>
              </a:lnSpc>
              <a:buFont typeface="Arial"/>
              <a:buChar char="•"/>
            </a:pPr>
            <a:r>
              <a:rPr lang="en-US" sz="3581">
                <a:solidFill>
                  <a:srgbClr val="663924"/>
                </a:solidFill>
                <a:latin typeface="Red Hat Display"/>
              </a:rPr>
              <a:t>Data types: numerisc, strings, list , dict</a:t>
            </a:r>
          </a:p>
          <a:p>
            <a:pPr marL="773346" indent="-386673" lvl="1">
              <a:lnSpc>
                <a:spcPts val="5372"/>
              </a:lnSpc>
              <a:buFont typeface="Arial"/>
              <a:buChar char="•"/>
            </a:pPr>
            <a:r>
              <a:rPr lang="en-US" sz="3581">
                <a:solidFill>
                  <a:srgbClr val="663924"/>
                </a:solidFill>
                <a:latin typeface="Red Hat Display"/>
              </a:rPr>
              <a:t>Operators ON data type:</a:t>
            </a:r>
          </a:p>
          <a:p>
            <a:pPr marL="773346" indent="-386673" lvl="1">
              <a:lnSpc>
                <a:spcPts val="5372"/>
              </a:lnSpc>
              <a:buFont typeface="Arial"/>
              <a:buChar char="•"/>
            </a:pPr>
            <a:r>
              <a:rPr lang="en-US" sz="3581">
                <a:solidFill>
                  <a:srgbClr val="663924"/>
                </a:solidFill>
                <a:latin typeface="Red Hat Display"/>
              </a:rPr>
              <a:t>CONTROLS: IF- | IF –ELSIF|-F-ELSE</a:t>
            </a:r>
          </a:p>
          <a:p>
            <a:pPr marL="773346" indent="-386673" lvl="1">
              <a:lnSpc>
                <a:spcPts val="5372"/>
              </a:lnSpc>
              <a:buFont typeface="Arial"/>
              <a:buChar char="•"/>
            </a:pPr>
            <a:r>
              <a:rPr lang="en-US" sz="3581">
                <a:solidFill>
                  <a:srgbClr val="663924"/>
                </a:solidFill>
                <a:latin typeface="Red Hat Display"/>
              </a:rPr>
              <a:t>LOOP: FOR | WHILE | RANGE() | BREAK | CONTINUE </a:t>
            </a:r>
          </a:p>
          <a:p>
            <a:pPr marL="773346" indent="-386673" lvl="1">
              <a:lnSpc>
                <a:spcPts val="5372"/>
              </a:lnSpc>
              <a:buFont typeface="Arial"/>
              <a:buChar char="•"/>
            </a:pPr>
            <a:r>
              <a:rPr lang="en-US" sz="3581">
                <a:solidFill>
                  <a:srgbClr val="663924"/>
                </a:solidFill>
                <a:latin typeface="Red Hat Display"/>
              </a:rPr>
              <a:t>FUNCTION:</a:t>
            </a:r>
          </a:p>
          <a:p>
            <a:pPr>
              <a:lnSpc>
                <a:spcPts val="5372"/>
              </a:lnSpc>
            </a:pPr>
            <a:r>
              <a:rPr lang="en-US" sz="3581">
                <a:solidFill>
                  <a:srgbClr val="663924"/>
                </a:solidFill>
                <a:latin typeface="Red Hat Display"/>
              </a:rPr>
              <a:t> </a:t>
            </a:r>
          </a:p>
        </p:txBody>
      </p:sp>
      <p:sp>
        <p:nvSpPr>
          <p:cNvPr name="TextBox 4" id="4"/>
          <p:cNvSpPr txBox="true"/>
          <p:nvPr/>
        </p:nvSpPr>
        <p:spPr>
          <a:xfrm rot="0">
            <a:off x="1028700" y="885825"/>
            <a:ext cx="10839423"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a:rPr>
              <a:t>AGENDA</a:t>
            </a:r>
          </a:p>
        </p:txBody>
      </p:sp>
      <p:sp>
        <p:nvSpPr>
          <p:cNvPr name="TextBox 5" id="5"/>
          <p:cNvSpPr txBox="true"/>
          <p:nvPr/>
        </p:nvSpPr>
        <p:spPr>
          <a:xfrm rot="0">
            <a:off x="1480660" y="7358507"/>
            <a:ext cx="6929735" cy="1899793"/>
          </a:xfrm>
          <a:prstGeom prst="rect">
            <a:avLst/>
          </a:prstGeom>
        </p:spPr>
        <p:txBody>
          <a:bodyPr anchor="t" rtlCol="false" tIns="0" lIns="0" bIns="0" rIns="0">
            <a:spAutoFit/>
          </a:bodyPr>
          <a:lstStyle/>
          <a:p>
            <a:pPr algn="ctr" marL="772921" indent="-386461" lvl="1">
              <a:lnSpc>
                <a:spcPts val="5011"/>
              </a:lnSpc>
              <a:buFont typeface="Arial"/>
              <a:buChar char="•"/>
            </a:pPr>
            <a:r>
              <a:rPr lang="en-US" sz="3579">
                <a:solidFill>
                  <a:srgbClr val="663924"/>
                </a:solidFill>
                <a:latin typeface="Canva Sans"/>
              </a:rPr>
              <a:t>PARAMETERS(ARGUMENTS)</a:t>
            </a:r>
          </a:p>
          <a:p>
            <a:pPr marL="772921" indent="-386461" lvl="1">
              <a:lnSpc>
                <a:spcPts val="5011"/>
              </a:lnSpc>
              <a:buFont typeface="Arial"/>
              <a:buChar char="•"/>
            </a:pPr>
            <a:r>
              <a:rPr lang="en-US" sz="3579">
                <a:solidFill>
                  <a:srgbClr val="663924"/>
                </a:solidFill>
                <a:latin typeface="Canva Sans"/>
              </a:rPr>
              <a:t>RECURSIVE FUNCTION</a:t>
            </a:r>
          </a:p>
          <a:p>
            <a:pPr marL="772921" indent="-386461" lvl="1">
              <a:lnSpc>
                <a:spcPts val="5011"/>
              </a:lnSpc>
              <a:buFont typeface="Arial"/>
              <a:buChar char="•"/>
            </a:pPr>
            <a:r>
              <a:rPr lang="en-US" sz="3579">
                <a:solidFill>
                  <a:srgbClr val="663924"/>
                </a:solidFill>
                <a:latin typeface="Canva Sans"/>
              </a:rPr>
              <a:t>LAMBDA FUNCTION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name="Picture 8" id="8"/>
          <p:cNvPicPr>
            <a:picLocks noChangeAspect="true"/>
          </p:cNvPicPr>
          <p:nvPr/>
        </p:nvPicPr>
        <p:blipFill>
          <a:blip r:embed="rId2">
            <a:alphaModFix amt="6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34433" y="1004889"/>
            <a:ext cx="10129314" cy="1639107"/>
          </a:xfrm>
          <a:prstGeom prst="rect">
            <a:avLst/>
          </a:prstGeom>
        </p:spPr>
      </p:pic>
      <p:grpSp>
        <p:nvGrpSpPr>
          <p:cNvPr name="Group 9" id="9"/>
          <p:cNvGrpSpPr/>
          <p:nvPr/>
        </p:nvGrpSpPr>
        <p:grpSpPr>
          <a:xfrm rot="0">
            <a:off x="0" y="0"/>
            <a:ext cx="541602" cy="10287000"/>
            <a:chOff x="0" y="0"/>
            <a:chExt cx="157867" cy="2998468"/>
          </a:xfrm>
        </p:grpSpPr>
        <p:sp>
          <p:nvSpPr>
            <p:cNvPr name="Freeform 10" id="10"/>
            <p:cNvSpPr/>
            <p:nvPr/>
          </p:nvSpPr>
          <p:spPr>
            <a:xfrm>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pic>
        <p:nvPicPr>
          <p:cNvPr name="Picture 11" id="11"/>
          <p:cNvPicPr>
            <a:picLocks noChangeAspect="true"/>
          </p:cNvPicPr>
          <p:nvPr/>
        </p:nvPicPr>
        <p:blipFill>
          <a:blip r:embed="rId4"/>
          <a:srcRect l="0" t="0" r="0" b="0"/>
          <a:stretch>
            <a:fillRect/>
          </a:stretch>
        </p:blipFill>
        <p:spPr>
          <a:xfrm flipH="false" flipV="false" rot="0">
            <a:off x="2844668" y="3090127"/>
            <a:ext cx="12598663" cy="5791166"/>
          </a:xfrm>
          <a:prstGeom prst="rect">
            <a:avLst/>
          </a:prstGeom>
        </p:spPr>
      </p:pic>
      <p:sp>
        <p:nvSpPr>
          <p:cNvPr name="TextBox 12" id="12"/>
          <p:cNvSpPr txBox="true"/>
          <p:nvPr/>
        </p:nvSpPr>
        <p:spPr>
          <a:xfrm rot="0">
            <a:off x="6279850" y="1436803"/>
            <a:ext cx="5728300" cy="1466850"/>
          </a:xfrm>
          <a:prstGeom prst="rect">
            <a:avLst/>
          </a:prstGeom>
        </p:spPr>
        <p:txBody>
          <a:bodyPr anchor="t" rtlCol="false" tIns="0" lIns="0" bIns="0" rIns="0">
            <a:spAutoFit/>
          </a:bodyPr>
          <a:lstStyle/>
          <a:p>
            <a:pPr>
              <a:lnSpc>
                <a:spcPts val="10499"/>
              </a:lnSpc>
            </a:pPr>
            <a:r>
              <a:rPr lang="en-US" sz="9999" spc="999">
                <a:solidFill>
                  <a:srgbClr val="5271FF"/>
                </a:solidFill>
                <a:latin typeface="Poppins ExtraBold Bold"/>
              </a:rPr>
              <a:t>WAY: 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E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938805">
            <a:off x="12918970" y="8167940"/>
            <a:ext cx="4393392" cy="21807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677179">
            <a:off x="14593765" y="-444088"/>
            <a:ext cx="3856035" cy="526421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5268">
            <a:off x="12750156" y="924269"/>
            <a:ext cx="3738709" cy="1004778"/>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205468">
            <a:off x="-1038632" y="7657090"/>
            <a:ext cx="3384944" cy="4019726"/>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7816" y="5143500"/>
            <a:ext cx="3657600" cy="203495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28700" y="-538483"/>
            <a:ext cx="3542168" cy="393028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00047">
            <a:off x="3730765" y="5966965"/>
            <a:ext cx="10788371" cy="211721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2719771" y="4101194"/>
            <a:ext cx="12848459" cy="5157106"/>
          </a:xfrm>
          <a:prstGeom prst="rect">
            <a:avLst/>
          </a:prstGeom>
        </p:spPr>
      </p:pic>
      <p:sp>
        <p:nvSpPr>
          <p:cNvPr name="TextBox 10" id="10"/>
          <p:cNvSpPr txBox="true"/>
          <p:nvPr/>
        </p:nvSpPr>
        <p:spPr>
          <a:xfrm rot="0">
            <a:off x="4309332" y="1978926"/>
            <a:ext cx="9669336" cy="1412875"/>
          </a:xfrm>
          <a:prstGeom prst="rect">
            <a:avLst/>
          </a:prstGeom>
        </p:spPr>
        <p:txBody>
          <a:bodyPr anchor="t" rtlCol="false" tIns="0" lIns="0" bIns="0" rIns="0">
            <a:spAutoFit/>
          </a:bodyPr>
          <a:lstStyle/>
          <a:p>
            <a:pPr algn="ctr">
              <a:lnSpc>
                <a:spcPts val="10999"/>
              </a:lnSpc>
            </a:pPr>
            <a:r>
              <a:rPr lang="en-US" sz="9999">
                <a:solidFill>
                  <a:srgbClr val="301906"/>
                </a:solidFill>
                <a:latin typeface="Nunito Bold"/>
              </a:rPr>
              <a:t>WAY: 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E6B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7053" y="-450934"/>
            <a:ext cx="3934308" cy="307367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6848217"/>
            <a:ext cx="3233554" cy="383994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5847">
            <a:off x="3271512" y="817573"/>
            <a:ext cx="11895444" cy="12061287"/>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87439" y="9288862"/>
            <a:ext cx="12513121" cy="245570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449440">
            <a:off x="-626409" y="6774271"/>
            <a:ext cx="3564209" cy="176914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166907" y="1391937"/>
            <a:ext cx="4184786" cy="2328263"/>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2663815" y="3727674"/>
            <a:ext cx="12960371" cy="4806778"/>
          </a:xfrm>
          <a:prstGeom prst="rect">
            <a:avLst/>
          </a:prstGeom>
        </p:spPr>
      </p:pic>
      <p:sp>
        <p:nvSpPr>
          <p:cNvPr name="TextBox 9" id="9"/>
          <p:cNvSpPr txBox="true"/>
          <p:nvPr/>
        </p:nvSpPr>
        <p:spPr>
          <a:xfrm rot="-91279">
            <a:off x="3689995" y="1460297"/>
            <a:ext cx="10906680" cy="1368421"/>
          </a:xfrm>
          <a:prstGeom prst="rect">
            <a:avLst/>
          </a:prstGeom>
        </p:spPr>
        <p:txBody>
          <a:bodyPr anchor="t" rtlCol="false" tIns="0" lIns="0" bIns="0" rIns="0">
            <a:spAutoFit/>
          </a:bodyPr>
          <a:lstStyle/>
          <a:p>
            <a:pPr algn="ctr">
              <a:lnSpc>
                <a:spcPts val="11050"/>
              </a:lnSpc>
            </a:pPr>
            <a:r>
              <a:rPr lang="en-US" sz="8500">
                <a:solidFill>
                  <a:srgbClr val="301906"/>
                </a:solidFill>
                <a:latin typeface="Nunito Bold"/>
              </a:rPr>
              <a:t>ANSWER: 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11485468" y="1829953"/>
            <a:ext cx="3198231" cy="5932917"/>
            <a:chOff x="0" y="0"/>
            <a:chExt cx="1003455" cy="1861471"/>
          </a:xfrm>
        </p:grpSpPr>
        <p:sp>
          <p:nvSpPr>
            <p:cNvPr name="Freeform 3" id="3"/>
            <p:cNvSpPr/>
            <p:nvPr/>
          </p:nvSpPr>
          <p:spPr>
            <a:xfrm>
              <a:off x="0" y="0"/>
              <a:ext cx="1003455" cy="1861471"/>
            </a:xfrm>
            <a:custGeom>
              <a:avLst/>
              <a:gdLst/>
              <a:ahLst/>
              <a:cxnLst/>
              <a:rect r="r" b="b" t="t" l="l"/>
              <a:pathLst>
                <a:path h="1861471" w="1003455">
                  <a:moveTo>
                    <a:pt x="0" y="0"/>
                  </a:moveTo>
                  <a:lnTo>
                    <a:pt x="1003455" y="0"/>
                  </a:lnTo>
                  <a:lnTo>
                    <a:pt x="1003455"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724617" y="739716"/>
            <a:ext cx="5932917" cy="811339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13025" y="1028700"/>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055914" y="2238163"/>
            <a:ext cx="3889122" cy="1091335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05988" y="6417129"/>
            <a:ext cx="2555421" cy="2555421"/>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2708745" y="4059441"/>
            <a:ext cx="12870510" cy="4715375"/>
          </a:xfrm>
          <a:prstGeom prst="rect">
            <a:avLst/>
          </a:prstGeom>
        </p:spPr>
      </p:pic>
      <p:sp>
        <p:nvSpPr>
          <p:cNvPr name="TextBox 9" id="9"/>
          <p:cNvSpPr txBox="true"/>
          <p:nvPr/>
        </p:nvSpPr>
        <p:spPr>
          <a:xfrm rot="0">
            <a:off x="4300460" y="2428663"/>
            <a:ext cx="10383239" cy="1363982"/>
          </a:xfrm>
          <a:prstGeom prst="rect">
            <a:avLst/>
          </a:prstGeom>
        </p:spPr>
        <p:txBody>
          <a:bodyPr anchor="t" rtlCol="false" tIns="0" lIns="0" bIns="0" rIns="0">
            <a:spAutoFit/>
          </a:bodyPr>
          <a:lstStyle/>
          <a:p>
            <a:pPr algn="ctr">
              <a:lnSpc>
                <a:spcPts val="10200"/>
              </a:lnSpc>
            </a:pPr>
            <a:r>
              <a:rPr lang="en-US" sz="10200">
                <a:solidFill>
                  <a:srgbClr val="2E2E2E"/>
                </a:solidFill>
                <a:latin typeface="Gliker SemiBold"/>
              </a:rPr>
              <a:t>ANSWER: 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11684362" y="1429327"/>
            <a:ext cx="3051191" cy="6462197"/>
            <a:chOff x="0" y="0"/>
            <a:chExt cx="878912" cy="1861471"/>
          </a:xfrm>
        </p:grpSpPr>
        <p:sp>
          <p:nvSpPr>
            <p:cNvPr name="Freeform 3" id="3"/>
            <p:cNvSpPr/>
            <p:nvPr/>
          </p:nvSpPr>
          <p:spPr>
            <a:xfrm>
              <a:off x="0" y="0"/>
              <a:ext cx="878912" cy="1861471"/>
            </a:xfrm>
            <a:custGeom>
              <a:avLst/>
              <a:gdLst/>
              <a:ahLst/>
              <a:cxnLst/>
              <a:rect r="r" b="b" t="t" l="l"/>
              <a:pathLst>
                <a:path h="1861471" w="878912">
                  <a:moveTo>
                    <a:pt x="0" y="0"/>
                  </a:moveTo>
                  <a:lnTo>
                    <a:pt x="878912" y="0"/>
                  </a:lnTo>
                  <a:lnTo>
                    <a:pt x="878912"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681926" y="241829"/>
            <a:ext cx="6462197" cy="883719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13025" y="1028700"/>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2331621" y="1829953"/>
            <a:ext cx="5759615" cy="1151923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4068252"/>
            <a:ext cx="5888466" cy="5438802"/>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3142567" y="3891639"/>
            <a:ext cx="12002866" cy="4759325"/>
          </a:xfrm>
          <a:prstGeom prst="rect">
            <a:avLst/>
          </a:prstGeom>
        </p:spPr>
      </p:pic>
      <p:sp>
        <p:nvSpPr>
          <p:cNvPr name="TextBox 9" id="9"/>
          <p:cNvSpPr txBox="true"/>
          <p:nvPr/>
        </p:nvSpPr>
        <p:spPr>
          <a:xfrm rot="0">
            <a:off x="5078042" y="2503528"/>
            <a:ext cx="8131916" cy="1388111"/>
          </a:xfrm>
          <a:prstGeom prst="rect">
            <a:avLst/>
          </a:prstGeom>
        </p:spPr>
        <p:txBody>
          <a:bodyPr anchor="t" rtlCol="false" tIns="0" lIns="0" bIns="0" rIns="0">
            <a:spAutoFit/>
          </a:bodyPr>
          <a:lstStyle/>
          <a:p>
            <a:pPr algn="ctr">
              <a:lnSpc>
                <a:spcPts val="10400"/>
              </a:lnSpc>
            </a:pPr>
            <a:r>
              <a:rPr lang="en-US" sz="10400">
                <a:solidFill>
                  <a:srgbClr val="2E2E2E"/>
                </a:solidFill>
                <a:latin typeface="Gliker SemiBold"/>
              </a:rPr>
              <a:t>ANSWER: 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11485468" y="2177042"/>
            <a:ext cx="3198231" cy="5932917"/>
            <a:chOff x="0" y="0"/>
            <a:chExt cx="1003455" cy="1861471"/>
          </a:xfrm>
        </p:grpSpPr>
        <p:sp>
          <p:nvSpPr>
            <p:cNvPr name="Freeform 3" id="3"/>
            <p:cNvSpPr/>
            <p:nvPr/>
          </p:nvSpPr>
          <p:spPr>
            <a:xfrm>
              <a:off x="0" y="0"/>
              <a:ext cx="1003455" cy="1861471"/>
            </a:xfrm>
            <a:custGeom>
              <a:avLst/>
              <a:gdLst/>
              <a:ahLst/>
              <a:cxnLst/>
              <a:rect r="r" b="b" t="t" l="l"/>
              <a:pathLst>
                <a:path h="1861471" w="1003455">
                  <a:moveTo>
                    <a:pt x="0" y="0"/>
                  </a:moveTo>
                  <a:lnTo>
                    <a:pt x="1003455" y="0"/>
                  </a:lnTo>
                  <a:lnTo>
                    <a:pt x="1003455"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694538" y="1086805"/>
            <a:ext cx="5932917" cy="811339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13025" y="1837536"/>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055914" y="2238163"/>
            <a:ext cx="3889122" cy="10913353"/>
          </a:xfrm>
          <a:prstGeom prst="rect">
            <a:avLst/>
          </a:prstGeom>
        </p:spPr>
      </p:pic>
      <p:sp>
        <p:nvSpPr>
          <p:cNvPr name="TextBox 7" id="7"/>
          <p:cNvSpPr txBox="true"/>
          <p:nvPr/>
        </p:nvSpPr>
        <p:spPr>
          <a:xfrm rot="0">
            <a:off x="3952380" y="4556759"/>
            <a:ext cx="10383239" cy="1363982"/>
          </a:xfrm>
          <a:prstGeom prst="rect">
            <a:avLst/>
          </a:prstGeom>
        </p:spPr>
        <p:txBody>
          <a:bodyPr anchor="t" rtlCol="false" tIns="0" lIns="0" bIns="0" rIns="0">
            <a:spAutoFit/>
          </a:bodyPr>
          <a:lstStyle/>
          <a:p>
            <a:pPr algn="ctr">
              <a:lnSpc>
                <a:spcPts val="10200"/>
              </a:lnSpc>
            </a:pPr>
            <a:r>
              <a:rPr lang="en-US" sz="10200">
                <a:solidFill>
                  <a:srgbClr val="2E2E2E"/>
                </a:solidFill>
                <a:latin typeface="Gliker SemiBold"/>
              </a:rPr>
              <a:t>DATA TYPES</a:t>
            </a:r>
          </a:p>
        </p:txBody>
      </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05988" y="6417129"/>
            <a:ext cx="2555421" cy="2555421"/>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695655" y="2487666"/>
            <a:ext cx="7253805" cy="5096158"/>
          </a:xfrm>
          <a:prstGeom prst="rect">
            <a:avLst/>
          </a:prstGeom>
        </p:spPr>
      </p:pic>
      <p:sp>
        <p:nvSpPr>
          <p:cNvPr name="TextBox 4" id="4"/>
          <p:cNvSpPr txBox="true"/>
          <p:nvPr/>
        </p:nvSpPr>
        <p:spPr>
          <a:xfrm rot="0">
            <a:off x="1028700" y="4058710"/>
            <a:ext cx="9456402" cy="2471856"/>
          </a:xfrm>
          <a:prstGeom prst="rect">
            <a:avLst/>
          </a:prstGeom>
        </p:spPr>
        <p:txBody>
          <a:bodyPr anchor="t" rtlCol="false" tIns="0" lIns="0" bIns="0" rIns="0">
            <a:spAutoFit/>
          </a:bodyPr>
          <a:lstStyle/>
          <a:p>
            <a:pPr>
              <a:lnSpc>
                <a:spcPts val="3966"/>
              </a:lnSpc>
            </a:pPr>
            <a:r>
              <a:rPr lang="en-US" sz="2644">
                <a:solidFill>
                  <a:srgbClr val="663924"/>
                </a:solidFill>
                <a:latin typeface="Red Hat Display"/>
              </a:rPr>
              <a:t>In programming, data type is an important concept. </a:t>
            </a:r>
            <a:r>
              <a:rPr lang="en-US" sz="2644">
                <a:solidFill>
                  <a:srgbClr val="663924"/>
                </a:solidFill>
                <a:latin typeface="Red Hat Display"/>
              </a:rPr>
              <a:t>Variables can store data of different types, and different types can do different things. Python has the following data types built-in by default, in these categories:</a:t>
            </a:r>
          </a:p>
          <a:p>
            <a:pPr>
              <a:lnSpc>
                <a:spcPts val="3966"/>
              </a:lnSpc>
            </a:pPr>
          </a:p>
        </p:txBody>
      </p:sp>
      <p:sp>
        <p:nvSpPr>
          <p:cNvPr name="TextBox 5" id="5"/>
          <p:cNvSpPr txBox="true"/>
          <p:nvPr/>
        </p:nvSpPr>
        <p:spPr>
          <a:xfrm rot="0">
            <a:off x="1028700" y="1173136"/>
            <a:ext cx="8282755" cy="2533809"/>
          </a:xfrm>
          <a:prstGeom prst="rect">
            <a:avLst/>
          </a:prstGeom>
        </p:spPr>
        <p:txBody>
          <a:bodyPr anchor="t" rtlCol="false" tIns="0" lIns="0" bIns="0" rIns="0">
            <a:spAutoFit/>
          </a:bodyPr>
          <a:lstStyle/>
          <a:p>
            <a:pPr>
              <a:lnSpc>
                <a:spcPts val="9796"/>
              </a:lnSpc>
            </a:pPr>
            <a:r>
              <a:rPr lang="en-US" sz="7900" spc="7">
                <a:solidFill>
                  <a:srgbClr val="653924"/>
                </a:solidFill>
                <a:latin typeface="Brasika Bold"/>
              </a:rPr>
              <a:t>Built-in Data Types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581024" y="1458970"/>
            <a:ext cx="2242847" cy="1990017"/>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5086350" y="3843341"/>
            <a:ext cx="8115300" cy="3733901"/>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2511265" y="7577242"/>
            <a:ext cx="13265470" cy="1405782"/>
          </a:xfrm>
          <a:prstGeom prst="rect">
            <a:avLst/>
          </a:prstGeom>
        </p:spPr>
      </p:pic>
      <p:sp>
        <p:nvSpPr>
          <p:cNvPr name="TextBox 10" id="10"/>
          <p:cNvSpPr txBox="true"/>
          <p:nvPr/>
        </p:nvSpPr>
        <p:spPr>
          <a:xfrm rot="0">
            <a:off x="3501959" y="2413635"/>
            <a:ext cx="10878710" cy="115443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dvent Pro Bold"/>
              </a:rPr>
              <a:t>You can get the data type of any object by using the type() function:</a:t>
            </a:r>
          </a:p>
        </p:txBody>
      </p:sp>
      <p:sp>
        <p:nvSpPr>
          <p:cNvPr name="TextBox 11" id="11"/>
          <p:cNvSpPr txBox="true"/>
          <p:nvPr/>
        </p:nvSpPr>
        <p:spPr>
          <a:xfrm rot="0">
            <a:off x="2281978" y="82867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GETTING THE DATA TYPE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016453" y="906007"/>
            <a:ext cx="2242847" cy="1990017"/>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4397186" y="3412661"/>
            <a:ext cx="9493627" cy="6097621"/>
          </a:xfrm>
          <a:prstGeom prst="rect">
            <a:avLst/>
          </a:prstGeom>
        </p:spPr>
      </p:pic>
      <p:sp>
        <p:nvSpPr>
          <p:cNvPr name="TextBox 9" id="9"/>
          <p:cNvSpPr txBox="true"/>
          <p:nvPr/>
        </p:nvSpPr>
        <p:spPr>
          <a:xfrm rot="0">
            <a:off x="3505110" y="1805765"/>
            <a:ext cx="11277779" cy="1606896"/>
          </a:xfrm>
          <a:prstGeom prst="rect">
            <a:avLst/>
          </a:prstGeom>
        </p:spPr>
        <p:txBody>
          <a:bodyPr anchor="t" rtlCol="false" tIns="0" lIns="0" bIns="0" rIns="0">
            <a:spAutoFit/>
          </a:bodyPr>
          <a:lstStyle/>
          <a:p>
            <a:pPr algn="ctr">
              <a:lnSpc>
                <a:spcPts val="6420"/>
              </a:lnSpc>
              <a:spcBef>
                <a:spcPct val="0"/>
              </a:spcBef>
            </a:pPr>
            <a:r>
              <a:rPr lang="en-US" sz="4585">
                <a:solidFill>
                  <a:srgbClr val="000000"/>
                </a:solidFill>
                <a:latin typeface="Advent Pro Bold"/>
              </a:rPr>
              <a:t>In Python, the data type is set when you assign a value to a variable:</a:t>
            </a:r>
          </a:p>
        </p:txBody>
      </p:sp>
      <p:sp>
        <p:nvSpPr>
          <p:cNvPr name="TextBox 10" id="10"/>
          <p:cNvSpPr txBox="true"/>
          <p:nvPr/>
        </p:nvSpPr>
        <p:spPr>
          <a:xfrm rot="0">
            <a:off x="2309873" y="440690"/>
            <a:ext cx="13668254" cy="1699511"/>
          </a:xfrm>
          <a:prstGeom prst="rect">
            <a:avLst/>
          </a:prstGeom>
        </p:spPr>
        <p:txBody>
          <a:bodyPr anchor="t" rtlCol="false" tIns="0" lIns="0" bIns="0" rIns="0">
            <a:spAutoFit/>
          </a:bodyPr>
          <a:lstStyle/>
          <a:p>
            <a:pPr algn="ctr" marL="0" indent="0" lvl="0">
              <a:lnSpc>
                <a:spcPts val="13792"/>
              </a:lnSpc>
              <a:spcBef>
                <a:spcPct val="0"/>
              </a:spcBef>
            </a:pPr>
            <a:r>
              <a:rPr lang="en-US" sz="9851">
                <a:solidFill>
                  <a:srgbClr val="000000"/>
                </a:solidFill>
                <a:latin typeface="Marykate"/>
              </a:rPr>
              <a:t>SETTING THE DATA TYPE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113445">
            <a:off x="-260701" y="2529475"/>
            <a:ext cx="18809403" cy="7449255"/>
            <a:chOff x="0" y="0"/>
            <a:chExt cx="25079204" cy="9932340"/>
          </a:xfrm>
        </p:grpSpPr>
        <p:pic>
          <p:nvPicPr>
            <p:cNvPr name="Picture 4" id="4"/>
            <p:cNvPicPr>
              <a:picLocks noChangeAspect="true"/>
            </p:cNvPicPr>
            <p:nvPr/>
          </p:nvPicPr>
          <p:blipFill>
            <a:blip r:embed="rId3"/>
            <a:srcRect l="0" t="27671" r="9225" b="32022"/>
            <a:stretch>
              <a:fillRect/>
            </a:stretch>
          </p:blipFill>
          <p:spPr>
            <a:xfrm flipH="false" flipV="false" rot="-78066">
              <a:off x="828565" y="1324834"/>
              <a:ext cx="22806446" cy="7734208"/>
            </a:xfrm>
            <a:prstGeom prst="rect">
              <a:avLst/>
            </a:prstGeom>
          </p:spPr>
        </p:pic>
        <p:pic>
          <p:nvPicPr>
            <p:cNvPr name="Picture 5" id="5"/>
            <p:cNvPicPr>
              <a:picLocks noChangeAspect="true"/>
            </p:cNvPicPr>
            <p:nvPr/>
          </p:nvPicPr>
          <p:blipFill>
            <a:blip r:embed="rId4">
              <a:alphaModFix amt="57000"/>
            </a:blip>
            <a:srcRect l="0" t="6115" r="27885" b="24686"/>
            <a:stretch>
              <a:fillRect/>
            </a:stretch>
          </p:blipFill>
          <p:spPr>
            <a:xfrm flipH="false" flipV="false" rot="-2572215">
              <a:off x="-130575" y="1315800"/>
              <a:ext cx="4394757" cy="1341544"/>
            </a:xfrm>
            <a:prstGeom prst="rect">
              <a:avLst/>
            </a:prstGeom>
          </p:spPr>
        </p:pic>
        <p:pic>
          <p:nvPicPr>
            <p:cNvPr name="Picture 6" id="6"/>
            <p:cNvPicPr>
              <a:picLocks noChangeAspect="true"/>
            </p:cNvPicPr>
            <p:nvPr/>
          </p:nvPicPr>
          <p:blipFill>
            <a:blip r:embed="rId4">
              <a:alphaModFix amt="57000"/>
            </a:blip>
            <a:srcRect l="0" t="29580" r="15003" b="0"/>
            <a:stretch>
              <a:fillRect/>
            </a:stretch>
          </p:blipFill>
          <p:spPr>
            <a:xfrm flipH="false" flipV="false" rot="-2572215">
              <a:off x="20126777" y="6987441"/>
              <a:ext cx="5179792" cy="136521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31584"/>
            <a:ext cx="1682290" cy="2208257"/>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222741" y="-723827"/>
            <a:ext cx="3037292" cy="311082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32081">
            <a:off x="8543615" y="243431"/>
            <a:ext cx="1200770" cy="762489"/>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3695672" y="3317932"/>
            <a:ext cx="10896657" cy="6560487"/>
          </a:xfrm>
          <a:prstGeom prst="rect">
            <a:avLst/>
          </a:prstGeom>
        </p:spPr>
      </p:pic>
      <p:sp>
        <p:nvSpPr>
          <p:cNvPr name="TextBox 11" id="11"/>
          <p:cNvSpPr txBox="true"/>
          <p:nvPr/>
        </p:nvSpPr>
        <p:spPr>
          <a:xfrm rot="0">
            <a:off x="1800966" y="660134"/>
            <a:ext cx="14686067" cy="1443992"/>
          </a:xfrm>
          <a:prstGeom prst="rect">
            <a:avLst/>
          </a:prstGeom>
        </p:spPr>
        <p:txBody>
          <a:bodyPr anchor="t" rtlCol="false" tIns="0" lIns="0" bIns="0" rIns="0">
            <a:spAutoFit/>
          </a:bodyPr>
          <a:lstStyle/>
          <a:p>
            <a:pPr algn="ctr" marL="0" indent="0" lvl="0">
              <a:lnSpc>
                <a:spcPts val="11759"/>
              </a:lnSpc>
              <a:spcBef>
                <a:spcPct val="0"/>
              </a:spcBef>
            </a:pPr>
            <a:r>
              <a:rPr lang="en-US" sz="8399">
                <a:solidFill>
                  <a:srgbClr val="000000"/>
                </a:solidFill>
                <a:latin typeface="Marykate"/>
              </a:rPr>
              <a:t>SETTING THE SPECIFIC DATA TYPE</a:t>
            </a:r>
          </a:p>
        </p:txBody>
      </p:sp>
      <p:sp>
        <p:nvSpPr>
          <p:cNvPr name="TextBox 12" id="12"/>
          <p:cNvSpPr txBox="true"/>
          <p:nvPr/>
        </p:nvSpPr>
        <p:spPr>
          <a:xfrm rot="0">
            <a:off x="2675159" y="1999350"/>
            <a:ext cx="12937682" cy="1318581"/>
          </a:xfrm>
          <a:prstGeom prst="rect">
            <a:avLst/>
          </a:prstGeom>
        </p:spPr>
        <p:txBody>
          <a:bodyPr anchor="t" rtlCol="false" tIns="0" lIns="0" bIns="0" rIns="0">
            <a:spAutoFit/>
          </a:bodyPr>
          <a:lstStyle/>
          <a:p>
            <a:pPr algn="ctr">
              <a:lnSpc>
                <a:spcPts val="5150"/>
              </a:lnSpc>
            </a:pPr>
            <a:r>
              <a:rPr lang="en-US" sz="3678">
                <a:solidFill>
                  <a:srgbClr val="000000"/>
                </a:solidFill>
                <a:latin typeface="Canva Sans"/>
              </a:rPr>
              <a:t>If you want to specify the data type, you can use the following constructor functions: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sp>
        <p:nvSpPr>
          <p:cNvPr name="TextBox 10" id="10"/>
          <p:cNvSpPr txBox="true"/>
          <p:nvPr/>
        </p:nvSpPr>
        <p:spPr>
          <a:xfrm rot="0">
            <a:off x="2976512" y="1658871"/>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Python</a:t>
            </a:r>
          </a:p>
          <a:p>
            <a:pPr algn="ctr">
              <a:lnSpc>
                <a:spcPts val="13025"/>
              </a:lnSpc>
            </a:pPr>
          </a:p>
        </p:txBody>
      </p:sp>
      <p:sp>
        <p:nvSpPr>
          <p:cNvPr name="TextBox 11" id="11"/>
          <p:cNvSpPr txBox="true"/>
          <p:nvPr/>
        </p:nvSpPr>
        <p:spPr>
          <a:xfrm rot="0">
            <a:off x="3870033" y="4030346"/>
            <a:ext cx="10547934" cy="5623131"/>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Python is a very popular general-purpose interpreted, interactive, object-oriented, and high-level programming language.</a:t>
            </a:r>
          </a:p>
          <a:p>
            <a:pPr marL="809218" indent="-404609" lvl="1">
              <a:lnSpc>
                <a:spcPts val="5622"/>
              </a:lnSpc>
              <a:buFont typeface="Arial"/>
              <a:buChar char="•"/>
            </a:pPr>
            <a:r>
              <a:rPr lang="en-US" sz="3748">
                <a:solidFill>
                  <a:srgbClr val="663924"/>
                </a:solidFill>
                <a:latin typeface="Red Hat Display"/>
              </a:rPr>
              <a:t>Python is a dynamically-typed and garbage-collected programming language. It was created by Guido van Rossum during 1985- 1990. </a:t>
            </a:r>
          </a:p>
          <a:p>
            <a:pPr>
              <a:lnSpc>
                <a:spcPts val="562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428" r="36161" b="4617"/>
          <a:stretch>
            <a:fillRect/>
          </a:stretch>
        </p:blipFill>
        <p:spPr>
          <a:xfrm flipH="false" flipV="false" rot="0">
            <a:off x="3726454" y="2490280"/>
            <a:ext cx="10835092" cy="1152313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08945" y="3809615"/>
            <a:ext cx="548388" cy="107335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89467">
            <a:off x="7762253" y="9347225"/>
            <a:ext cx="1609185" cy="649525"/>
          </a:xfrm>
          <a:prstGeom prst="rect">
            <a:avLst/>
          </a:prstGeom>
        </p:spPr>
      </p:pic>
      <p:sp>
        <p:nvSpPr>
          <p:cNvPr name="TextBox 6" id="6"/>
          <p:cNvSpPr txBox="true"/>
          <p:nvPr/>
        </p:nvSpPr>
        <p:spPr>
          <a:xfrm rot="0">
            <a:off x="3068560" y="828675"/>
            <a:ext cx="12150881"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000000"/>
                </a:solidFill>
                <a:latin typeface="Marykate"/>
              </a:rPr>
              <a:t>PYTHON DATA</a:t>
            </a:r>
          </a:p>
        </p:txBody>
      </p:sp>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940726">
            <a:off x="16181977" y="8360898"/>
            <a:ext cx="3362512" cy="193823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016176" y="2416590"/>
            <a:ext cx="2867343" cy="2544115"/>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77407" y="755405"/>
            <a:ext cx="2612214" cy="3322370"/>
          </a:xfrm>
          <a:prstGeom prst="rect">
            <a:avLst/>
          </a:prstGeom>
        </p:spPr>
      </p:pic>
      <p:pic>
        <p:nvPicPr>
          <p:cNvPr name="Picture 10" id="10"/>
          <p:cNvPicPr>
            <a:picLocks noChangeAspect="true"/>
          </p:cNvPicPr>
          <p:nvPr/>
        </p:nvPicPr>
        <p:blipFill>
          <a:blip r:embed="rId14"/>
          <a:srcRect l="0" t="0" r="0" b="0"/>
          <a:stretch>
            <a:fillRect/>
          </a:stretch>
        </p:blipFill>
        <p:spPr>
          <a:xfrm flipH="false" flipV="false" rot="0">
            <a:off x="1028700" y="3590935"/>
            <a:ext cx="8997023" cy="5739081"/>
          </a:xfrm>
          <a:prstGeom prst="rect">
            <a:avLst/>
          </a:prstGeom>
        </p:spPr>
      </p:pic>
      <p:pic>
        <p:nvPicPr>
          <p:cNvPr name="Picture 11" id="11"/>
          <p:cNvPicPr>
            <a:picLocks noChangeAspect="true"/>
          </p:cNvPicPr>
          <p:nvPr/>
        </p:nvPicPr>
        <p:blipFill>
          <a:blip r:embed="rId15"/>
          <a:srcRect l="0" t="4312" r="0" b="4312"/>
          <a:stretch>
            <a:fillRect/>
          </a:stretch>
        </p:blipFill>
        <p:spPr>
          <a:xfrm flipH="false" flipV="false" rot="0">
            <a:off x="1917472" y="5143500"/>
            <a:ext cx="3959442" cy="1467040"/>
          </a:xfrm>
          <a:prstGeom prst="rect">
            <a:avLst/>
          </a:prstGeom>
        </p:spPr>
      </p:pic>
      <p:pic>
        <p:nvPicPr>
          <p:cNvPr name="Picture 12" id="12"/>
          <p:cNvPicPr>
            <a:picLocks noChangeAspect="true"/>
          </p:cNvPicPr>
          <p:nvPr/>
        </p:nvPicPr>
        <p:blipFill>
          <a:blip r:embed="rId16"/>
          <a:srcRect l="0" t="0" r="0" b="0"/>
          <a:stretch>
            <a:fillRect/>
          </a:stretch>
        </p:blipFill>
        <p:spPr>
          <a:xfrm flipH="false" flipV="false" rot="0">
            <a:off x="5876914" y="3957900"/>
            <a:ext cx="4568570" cy="687461"/>
          </a:xfrm>
          <a:prstGeom prst="rect">
            <a:avLst/>
          </a:prstGeom>
        </p:spPr>
      </p:pic>
      <p:pic>
        <p:nvPicPr>
          <p:cNvPr name="Picture 13" id="13"/>
          <p:cNvPicPr>
            <a:picLocks noChangeAspect="true"/>
          </p:cNvPicPr>
          <p:nvPr/>
        </p:nvPicPr>
        <p:blipFill>
          <a:blip r:embed="rId17"/>
          <a:srcRect l="4212" t="0" r="4212" b="0"/>
          <a:stretch>
            <a:fillRect/>
          </a:stretch>
        </p:blipFill>
        <p:spPr>
          <a:xfrm flipH="false" flipV="false" rot="0">
            <a:off x="10248095" y="3809615"/>
            <a:ext cx="8626902" cy="5158937"/>
          </a:xfrm>
          <a:prstGeom prst="rect">
            <a:avLst/>
          </a:prstGeom>
        </p:spPr>
      </p:pic>
      <p:pic>
        <p:nvPicPr>
          <p:cNvPr name="Picture 14" id="14"/>
          <p:cNvPicPr>
            <a:picLocks noChangeAspect="true"/>
          </p:cNvPicPr>
          <p:nvPr/>
        </p:nvPicPr>
        <p:blipFill>
          <a:blip r:embed="rId18"/>
          <a:srcRect l="0" t="0" r="0" b="0"/>
          <a:stretch>
            <a:fillRect/>
          </a:stretch>
        </p:blipFill>
        <p:spPr>
          <a:xfrm flipH="false" flipV="false" rot="0">
            <a:off x="10848904" y="4645361"/>
            <a:ext cx="794771" cy="2966397"/>
          </a:xfrm>
          <a:prstGeom prst="rect">
            <a:avLst/>
          </a:prstGeom>
        </p:spPr>
      </p:pic>
      <p:pic>
        <p:nvPicPr>
          <p:cNvPr name="Picture 15" id="15"/>
          <p:cNvPicPr>
            <a:picLocks noChangeAspect="true"/>
          </p:cNvPicPr>
          <p:nvPr/>
        </p:nvPicPr>
        <p:blipFill>
          <a:blip r:embed="rId19"/>
          <a:srcRect l="0" t="0" r="0" b="0"/>
          <a:stretch>
            <a:fillRect/>
          </a:stretch>
        </p:blipFill>
        <p:spPr>
          <a:xfrm flipH="false" flipV="false" rot="0">
            <a:off x="6377728" y="5397836"/>
            <a:ext cx="3966351" cy="700988"/>
          </a:xfrm>
          <a:prstGeom prst="rect">
            <a:avLst/>
          </a:prstGeom>
        </p:spPr>
      </p:pic>
      <p:pic>
        <p:nvPicPr>
          <p:cNvPr name="Picture 16" id="16"/>
          <p:cNvPicPr>
            <a:picLocks noChangeAspect="true"/>
          </p:cNvPicPr>
          <p:nvPr/>
        </p:nvPicPr>
        <p:blipFill>
          <a:blip r:embed="rId20"/>
          <a:srcRect l="0" t="0" r="0" b="0"/>
          <a:stretch>
            <a:fillRect/>
          </a:stretch>
        </p:blipFill>
        <p:spPr>
          <a:xfrm flipH="false" flipV="false" rot="0">
            <a:off x="4593292" y="7105840"/>
            <a:ext cx="5654803" cy="932012"/>
          </a:xfrm>
          <a:prstGeom prst="rect">
            <a:avLst/>
          </a:prstGeom>
        </p:spPr>
      </p:pic>
      <p:pic>
        <p:nvPicPr>
          <p:cNvPr name="Picture 17" id="17"/>
          <p:cNvPicPr>
            <a:picLocks noChangeAspect="true"/>
          </p:cNvPicPr>
          <p:nvPr/>
        </p:nvPicPr>
        <p:blipFill>
          <a:blip r:embed="rId21"/>
          <a:srcRect l="0" t="0" r="0" b="0"/>
          <a:stretch>
            <a:fillRect/>
          </a:stretch>
        </p:blipFill>
        <p:spPr>
          <a:xfrm flipH="false" flipV="false" rot="0">
            <a:off x="4926130" y="8107058"/>
            <a:ext cx="5546471" cy="861494"/>
          </a:xfrm>
          <a:prstGeom prst="rect">
            <a:avLst/>
          </a:prstGeom>
        </p:spPr>
      </p:pic>
      <p:pic>
        <p:nvPicPr>
          <p:cNvPr name="Picture 18" id="18"/>
          <p:cNvPicPr>
            <a:picLocks noChangeAspect="true"/>
          </p:cNvPicPr>
          <p:nvPr/>
        </p:nvPicPr>
        <p:blipFill>
          <a:blip r:embed="rId22"/>
          <a:srcRect l="0" t="0" r="0" b="0"/>
          <a:stretch>
            <a:fillRect/>
          </a:stretch>
        </p:blipFill>
        <p:spPr>
          <a:xfrm flipH="false" flipV="false" rot="0">
            <a:off x="12473098" y="7839354"/>
            <a:ext cx="2088448" cy="920992"/>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2976512" y="4204670"/>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Python Numbers</a:t>
            </a:r>
          </a:p>
        </p:txBody>
      </p:sp>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36513" y="6928450"/>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8831570" y="2964919"/>
            <a:ext cx="6026629" cy="1979334"/>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13105738" y="3739802"/>
            <a:ext cx="5021680" cy="2807396"/>
          </a:xfrm>
          <a:prstGeom prst="rect">
            <a:avLst/>
          </a:prstGeom>
        </p:spPr>
      </p:pic>
      <p:pic>
        <p:nvPicPr>
          <p:cNvPr name="Picture 11" id="11"/>
          <p:cNvPicPr>
            <a:picLocks noChangeAspect="true"/>
          </p:cNvPicPr>
          <p:nvPr/>
        </p:nvPicPr>
        <p:blipFill>
          <a:blip r:embed="rId18"/>
          <a:srcRect l="0" t="0" r="0" b="0"/>
          <a:stretch>
            <a:fillRect/>
          </a:stretch>
        </p:blipFill>
        <p:spPr>
          <a:xfrm flipH="false" flipV="false" rot="0">
            <a:off x="1028700" y="7004398"/>
            <a:ext cx="15549361" cy="2128169"/>
          </a:xfrm>
          <a:prstGeom prst="rect">
            <a:avLst/>
          </a:prstGeom>
        </p:spPr>
      </p:pic>
      <p:sp>
        <p:nvSpPr>
          <p:cNvPr name="TextBox 12" id="12"/>
          <p:cNvSpPr txBox="true"/>
          <p:nvPr/>
        </p:nvSpPr>
        <p:spPr>
          <a:xfrm rot="0">
            <a:off x="2976512" y="699285"/>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Python Numbers</a:t>
            </a:r>
          </a:p>
        </p:txBody>
      </p:sp>
      <p:sp>
        <p:nvSpPr>
          <p:cNvPr name="TextBox 13" id="13"/>
          <p:cNvSpPr txBox="true"/>
          <p:nvPr/>
        </p:nvSpPr>
        <p:spPr>
          <a:xfrm rot="0">
            <a:off x="1037331" y="3440236"/>
            <a:ext cx="7074496" cy="5143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There are three numeric types in Python:</a:t>
            </a:r>
          </a:p>
        </p:txBody>
      </p:sp>
      <p:sp>
        <p:nvSpPr>
          <p:cNvPr name="TextBox 14" id="14"/>
          <p:cNvSpPr txBox="true"/>
          <p:nvPr/>
        </p:nvSpPr>
        <p:spPr>
          <a:xfrm rot="0">
            <a:off x="686332" y="4843934"/>
            <a:ext cx="12057906" cy="514350"/>
          </a:xfrm>
          <a:prstGeom prst="rect">
            <a:avLst/>
          </a:prstGeom>
        </p:spPr>
        <p:txBody>
          <a:bodyPr anchor="t" rtlCol="false" tIns="0" lIns="0" bIns="0" rIns="0">
            <a:spAutoFit/>
          </a:bodyPr>
          <a:lstStyle/>
          <a:p>
            <a:pPr algn="ctr">
              <a:lnSpc>
                <a:spcPts val="4200"/>
              </a:lnSpc>
            </a:pPr>
            <a:r>
              <a:rPr lang="en-US" sz="3000">
                <a:solidFill>
                  <a:srgbClr val="663924"/>
                </a:solidFill>
                <a:latin typeface="Red Hat Display"/>
              </a:rPr>
              <a:t>Variables of numeric types are created when you assign a value to them:</a:t>
            </a:r>
          </a:p>
        </p:txBody>
      </p:sp>
      <p:sp>
        <p:nvSpPr>
          <p:cNvPr name="TextBox 15" id="15"/>
          <p:cNvSpPr txBox="true"/>
          <p:nvPr/>
        </p:nvSpPr>
        <p:spPr>
          <a:xfrm rot="0">
            <a:off x="686332" y="5758334"/>
            <a:ext cx="11069985" cy="514350"/>
          </a:xfrm>
          <a:prstGeom prst="rect">
            <a:avLst/>
          </a:prstGeom>
        </p:spPr>
        <p:txBody>
          <a:bodyPr anchor="t" rtlCol="false" tIns="0" lIns="0" bIns="0" rIns="0">
            <a:spAutoFit/>
          </a:bodyPr>
          <a:lstStyle/>
          <a:p>
            <a:pPr algn="ctr">
              <a:lnSpc>
                <a:spcPts val="4200"/>
              </a:lnSpc>
            </a:pPr>
            <a:r>
              <a:rPr lang="en-US" sz="3000">
                <a:solidFill>
                  <a:srgbClr val="663924"/>
                </a:solidFill>
                <a:latin typeface="Red Hat Display"/>
              </a:rPr>
              <a:t>To verify the type of any object in Python, use the type() function: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36988" y="4678536"/>
            <a:ext cx="17414024" cy="2450541"/>
          </a:xfrm>
          <a:prstGeom prst="rect">
            <a:avLst/>
          </a:prstGeom>
        </p:spPr>
      </p:pic>
      <p:sp>
        <p:nvSpPr>
          <p:cNvPr name="TextBox 4" id="4"/>
          <p:cNvSpPr txBox="true"/>
          <p:nvPr/>
        </p:nvSpPr>
        <p:spPr>
          <a:xfrm rot="0">
            <a:off x="1028700" y="2732988"/>
            <a:ext cx="10715262" cy="1320852"/>
          </a:xfrm>
          <a:prstGeom prst="rect">
            <a:avLst/>
          </a:prstGeom>
        </p:spPr>
        <p:txBody>
          <a:bodyPr anchor="t" rtlCol="false" tIns="0" lIns="0" bIns="0" rIns="0">
            <a:spAutoFit/>
          </a:bodyPr>
          <a:lstStyle/>
          <a:p>
            <a:pPr>
              <a:lnSpc>
                <a:spcPts val="5372"/>
              </a:lnSpc>
            </a:pPr>
            <a:r>
              <a:rPr lang="en-US" sz="3581">
                <a:solidFill>
                  <a:srgbClr val="663924"/>
                </a:solidFill>
                <a:latin typeface="Red Hat Display"/>
              </a:rPr>
              <a:t>Int, or integer, is a whole number, positive or negative, without decimals, of unlimited length.</a:t>
            </a:r>
          </a:p>
        </p:txBody>
      </p:sp>
      <p:sp>
        <p:nvSpPr>
          <p:cNvPr name="TextBox 5" id="5"/>
          <p:cNvSpPr txBox="true"/>
          <p:nvPr/>
        </p:nvSpPr>
        <p:spPr>
          <a:xfrm rot="0">
            <a:off x="1028700" y="1125511"/>
            <a:ext cx="1966133"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Int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33240">
            <a:off x="-1748026" y="-2723372"/>
            <a:ext cx="8477462" cy="633497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0">
            <a:off x="1632716" y="-2088014"/>
            <a:ext cx="5177292" cy="381237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81373">
            <a:off x="13020569" y="7609298"/>
            <a:ext cx="8477462" cy="633497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53772" y="9092814"/>
            <a:ext cx="5079601" cy="600813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775087" y="-869659"/>
            <a:ext cx="4368859" cy="3796718"/>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58658" y="7359941"/>
            <a:ext cx="4368859" cy="3796718"/>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4573867" y="3755457"/>
            <a:ext cx="12685433" cy="1836664"/>
          </a:xfrm>
          <a:prstGeom prst="rect">
            <a:avLst/>
          </a:prstGeom>
        </p:spPr>
      </p:pic>
      <p:pic>
        <p:nvPicPr>
          <p:cNvPr name="Picture 9" id="9"/>
          <p:cNvPicPr>
            <a:picLocks noChangeAspect="true"/>
          </p:cNvPicPr>
          <p:nvPr/>
        </p:nvPicPr>
        <p:blipFill>
          <a:blip r:embed="rId15"/>
          <a:srcRect l="0" t="0" r="0" b="0"/>
          <a:stretch>
            <a:fillRect/>
          </a:stretch>
        </p:blipFill>
        <p:spPr>
          <a:xfrm flipH="false" flipV="false" rot="0">
            <a:off x="2490705" y="7639145"/>
            <a:ext cx="13765012" cy="1950443"/>
          </a:xfrm>
          <a:prstGeom prst="rect">
            <a:avLst/>
          </a:prstGeom>
        </p:spPr>
      </p:pic>
      <p:sp>
        <p:nvSpPr>
          <p:cNvPr name="TextBox 10" id="10"/>
          <p:cNvSpPr txBox="true"/>
          <p:nvPr/>
        </p:nvSpPr>
        <p:spPr>
          <a:xfrm rot="0">
            <a:off x="243402" y="5565818"/>
            <a:ext cx="6142659" cy="19971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Float can also be scientific numbers with an "e" to indicate the power of 10.</a:t>
            </a:r>
          </a:p>
        </p:txBody>
      </p:sp>
      <p:sp>
        <p:nvSpPr>
          <p:cNvPr name="TextBox 11" id="11"/>
          <p:cNvSpPr txBox="true"/>
          <p:nvPr/>
        </p:nvSpPr>
        <p:spPr>
          <a:xfrm rot="0">
            <a:off x="5897340" y="933450"/>
            <a:ext cx="6493319" cy="1127496"/>
          </a:xfrm>
          <a:prstGeom prst="rect">
            <a:avLst/>
          </a:prstGeom>
        </p:spPr>
        <p:txBody>
          <a:bodyPr anchor="t" rtlCol="false" tIns="0" lIns="0" bIns="0" rIns="0">
            <a:spAutoFit/>
          </a:bodyPr>
          <a:lstStyle/>
          <a:p>
            <a:pPr algn="ctr">
              <a:lnSpc>
                <a:spcPts val="8434"/>
              </a:lnSpc>
            </a:pPr>
            <a:r>
              <a:rPr lang="en-US" sz="6801" spc="6">
                <a:solidFill>
                  <a:srgbClr val="653924"/>
                </a:solidFill>
                <a:latin typeface="Brasika Bold"/>
              </a:rPr>
              <a:t>FLOAT</a:t>
            </a:r>
          </a:p>
        </p:txBody>
      </p:sp>
      <p:sp>
        <p:nvSpPr>
          <p:cNvPr name="TextBox 12" id="12"/>
          <p:cNvSpPr txBox="true"/>
          <p:nvPr/>
        </p:nvSpPr>
        <p:spPr>
          <a:xfrm rot="0">
            <a:off x="243402" y="1619581"/>
            <a:ext cx="7025269" cy="26734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Float, or "floating point number" is a number, positive or negative, containing one or more decimals.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4530474"/>
            <a:ext cx="16230600" cy="2335063"/>
          </a:xfrm>
          <a:prstGeom prst="rect">
            <a:avLst/>
          </a:prstGeom>
        </p:spPr>
      </p:pic>
      <p:sp>
        <p:nvSpPr>
          <p:cNvPr name="TextBox 4" id="4"/>
          <p:cNvSpPr txBox="true"/>
          <p:nvPr/>
        </p:nvSpPr>
        <p:spPr>
          <a:xfrm rot="0">
            <a:off x="1028700" y="2691784"/>
            <a:ext cx="9602341"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Complex numbers are written with a "j" as the imaginary part:</a:t>
            </a:r>
          </a:p>
        </p:txBody>
      </p:sp>
      <p:sp>
        <p:nvSpPr>
          <p:cNvPr name="TextBox 5" id="5"/>
          <p:cNvSpPr txBox="true"/>
          <p:nvPr/>
        </p:nvSpPr>
        <p:spPr>
          <a:xfrm rot="0">
            <a:off x="1028700" y="885825"/>
            <a:ext cx="5996712"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Complex</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334768" y="4001011"/>
            <a:ext cx="17517577" cy="4661791"/>
          </a:xfrm>
          <a:prstGeom prst="rect">
            <a:avLst/>
          </a:prstGeom>
        </p:spPr>
      </p:pic>
      <p:pic>
        <p:nvPicPr>
          <p:cNvPr name="Picture 11" id="11"/>
          <p:cNvPicPr>
            <a:picLocks noChangeAspect="true"/>
          </p:cNvPicPr>
          <p:nvPr/>
        </p:nvPicPr>
        <p:blipFill>
          <a:blip r:embed="rId19"/>
          <a:srcRect l="0" t="0" r="0" b="0"/>
          <a:stretch>
            <a:fillRect/>
          </a:stretch>
        </p:blipFill>
        <p:spPr>
          <a:xfrm flipH="false" flipV="false" rot="0">
            <a:off x="3696450" y="8767577"/>
            <a:ext cx="10895100" cy="1051282"/>
          </a:xfrm>
          <a:prstGeom prst="rect">
            <a:avLst/>
          </a:prstGeom>
        </p:spPr>
      </p:pic>
      <p:sp>
        <p:nvSpPr>
          <p:cNvPr name="TextBox 12" id="12"/>
          <p:cNvSpPr txBox="true"/>
          <p:nvPr/>
        </p:nvSpPr>
        <p:spPr>
          <a:xfrm rot="0">
            <a:off x="2976512" y="527494"/>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Type Conversion</a:t>
            </a:r>
          </a:p>
        </p:txBody>
      </p:sp>
      <p:sp>
        <p:nvSpPr>
          <p:cNvPr name="TextBox 13" id="13"/>
          <p:cNvSpPr txBox="true"/>
          <p:nvPr/>
        </p:nvSpPr>
        <p:spPr>
          <a:xfrm rot="0">
            <a:off x="4563296" y="2263304"/>
            <a:ext cx="10968659" cy="1320852"/>
          </a:xfrm>
          <a:prstGeom prst="rect">
            <a:avLst/>
          </a:prstGeom>
        </p:spPr>
        <p:txBody>
          <a:bodyPr anchor="t" rtlCol="false" tIns="0" lIns="0" bIns="0" rIns="0">
            <a:spAutoFit/>
          </a:bodyPr>
          <a:lstStyle/>
          <a:p>
            <a:pPr>
              <a:lnSpc>
                <a:spcPts val="5372"/>
              </a:lnSpc>
            </a:pPr>
            <a:r>
              <a:rPr lang="en-US" sz="3581">
                <a:solidFill>
                  <a:srgbClr val="663924"/>
                </a:solidFill>
                <a:latin typeface="Red Hat Display"/>
              </a:rPr>
              <a:t>You can convert from one type to another with the int(), float(), and complex() methods: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E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938805">
            <a:off x="12918970" y="8167940"/>
            <a:ext cx="4393392" cy="21807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677179">
            <a:off x="14593765" y="-444088"/>
            <a:ext cx="3856035" cy="526421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5268">
            <a:off x="12750156" y="924269"/>
            <a:ext cx="3738709" cy="1004778"/>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205468">
            <a:off x="-1038632" y="7657090"/>
            <a:ext cx="3384944" cy="4019726"/>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7816" y="5143500"/>
            <a:ext cx="3657600" cy="203495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28700" y="-538483"/>
            <a:ext cx="3542168" cy="393028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00047">
            <a:off x="4015222" y="2354982"/>
            <a:ext cx="11508570" cy="2258557"/>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514350" y="5143500"/>
            <a:ext cx="17259300" cy="1274327"/>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514350" y="6551177"/>
            <a:ext cx="17259300" cy="1512767"/>
          </a:xfrm>
          <a:prstGeom prst="rect">
            <a:avLst/>
          </a:prstGeom>
        </p:spPr>
      </p:pic>
      <p:sp>
        <p:nvSpPr>
          <p:cNvPr name="TextBox 11" id="11"/>
          <p:cNvSpPr txBox="true"/>
          <p:nvPr/>
        </p:nvSpPr>
        <p:spPr>
          <a:xfrm rot="0">
            <a:off x="3545513" y="2729250"/>
            <a:ext cx="12447987" cy="1452870"/>
          </a:xfrm>
          <a:prstGeom prst="rect">
            <a:avLst/>
          </a:prstGeom>
        </p:spPr>
        <p:txBody>
          <a:bodyPr anchor="t" rtlCol="false" tIns="0" lIns="0" bIns="0" rIns="0">
            <a:spAutoFit/>
          </a:bodyPr>
          <a:lstStyle/>
          <a:p>
            <a:pPr algn="ctr">
              <a:lnSpc>
                <a:spcPts val="3866"/>
              </a:lnSpc>
              <a:spcBef>
                <a:spcPct val="0"/>
              </a:spcBef>
            </a:pPr>
            <a:r>
              <a:rPr lang="en-US" sz="2761" spc="207">
                <a:solidFill>
                  <a:srgbClr val="301906"/>
                </a:solidFill>
                <a:latin typeface="Nunito Bold"/>
              </a:rPr>
              <a:t>Python does not have a random() function to make a random number, but Python has a built-in module called random that can be used to make random numbers:</a:t>
            </a:r>
          </a:p>
        </p:txBody>
      </p:sp>
      <p:sp>
        <p:nvSpPr>
          <p:cNvPr name="TextBox 12" id="12"/>
          <p:cNvSpPr txBox="true"/>
          <p:nvPr/>
        </p:nvSpPr>
        <p:spPr>
          <a:xfrm rot="0">
            <a:off x="3988911" y="775143"/>
            <a:ext cx="10310179" cy="1412875"/>
          </a:xfrm>
          <a:prstGeom prst="rect">
            <a:avLst/>
          </a:prstGeom>
        </p:spPr>
        <p:txBody>
          <a:bodyPr anchor="t" rtlCol="false" tIns="0" lIns="0" bIns="0" rIns="0">
            <a:spAutoFit/>
          </a:bodyPr>
          <a:lstStyle/>
          <a:p>
            <a:pPr algn="ctr">
              <a:lnSpc>
                <a:spcPts val="10999"/>
              </a:lnSpc>
            </a:pPr>
            <a:r>
              <a:rPr lang="en-US" sz="9999">
                <a:solidFill>
                  <a:srgbClr val="301906"/>
                </a:solidFill>
                <a:latin typeface="Nunito Bold"/>
              </a:rPr>
              <a:t>Random Number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E6B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7053" y="-450934"/>
            <a:ext cx="3934308" cy="307367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6848217"/>
            <a:ext cx="3233554" cy="383994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5847">
            <a:off x="3271512" y="817573"/>
            <a:ext cx="11895444" cy="12061287"/>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87439" y="9288862"/>
            <a:ext cx="12513121" cy="245570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449440">
            <a:off x="-626409" y="6774271"/>
            <a:ext cx="3564209" cy="176914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166907" y="1391937"/>
            <a:ext cx="4184786" cy="2328263"/>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5491279">
            <a:off x="7219760" y="458177"/>
            <a:ext cx="3765296" cy="9370646"/>
          </a:xfrm>
          <a:prstGeom prst="rect">
            <a:avLst/>
          </a:prstGeom>
        </p:spPr>
      </p:pic>
      <p:sp>
        <p:nvSpPr>
          <p:cNvPr name="TextBox 9" id="9"/>
          <p:cNvSpPr txBox="true"/>
          <p:nvPr/>
        </p:nvSpPr>
        <p:spPr>
          <a:xfrm rot="-91279">
            <a:off x="3765230" y="4421196"/>
            <a:ext cx="10906680" cy="1368421"/>
          </a:xfrm>
          <a:prstGeom prst="rect">
            <a:avLst/>
          </a:prstGeom>
        </p:spPr>
        <p:txBody>
          <a:bodyPr anchor="t" rtlCol="false" tIns="0" lIns="0" bIns="0" rIns="0">
            <a:spAutoFit/>
          </a:bodyPr>
          <a:lstStyle/>
          <a:p>
            <a:pPr algn="ctr">
              <a:lnSpc>
                <a:spcPts val="11050"/>
              </a:lnSpc>
            </a:pPr>
            <a:r>
              <a:rPr lang="en-US" sz="8500">
                <a:solidFill>
                  <a:srgbClr val="301906"/>
                </a:solidFill>
                <a:latin typeface="Nunito Bold"/>
              </a:rPr>
              <a:t>Python Strings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EEE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5002" y="-1069862"/>
            <a:ext cx="4328578" cy="289112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5042667">
            <a:off x="15373092" y="8580248"/>
            <a:ext cx="2874456" cy="341350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03589" y="612015"/>
            <a:ext cx="2590079" cy="274445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692994" y="-745039"/>
            <a:ext cx="2714108" cy="271410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457203" y="3639982"/>
            <a:ext cx="9373595" cy="185767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73441" y="8577174"/>
            <a:ext cx="4020047" cy="2236608"/>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103589" y="6087140"/>
            <a:ext cx="3738709" cy="1004778"/>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474407" y="2480164"/>
            <a:ext cx="3583902" cy="1778919"/>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1710857" y="2037409"/>
            <a:ext cx="14866286" cy="1425534"/>
          </a:xfrm>
          <a:prstGeom prst="rect">
            <a:avLst/>
          </a:prstGeom>
        </p:spPr>
      </p:pic>
      <p:pic>
        <p:nvPicPr>
          <p:cNvPr name="Picture 11" id="11"/>
          <p:cNvPicPr>
            <a:picLocks noChangeAspect="true"/>
          </p:cNvPicPr>
          <p:nvPr/>
        </p:nvPicPr>
        <p:blipFill>
          <a:blip r:embed="rId19"/>
          <a:srcRect l="0" t="0" r="0" b="0"/>
          <a:stretch>
            <a:fillRect/>
          </a:stretch>
        </p:blipFill>
        <p:spPr>
          <a:xfrm flipH="false" flipV="false" rot="0">
            <a:off x="887991" y="5667352"/>
            <a:ext cx="16512017" cy="1424566"/>
          </a:xfrm>
          <a:prstGeom prst="rect">
            <a:avLst/>
          </a:prstGeom>
        </p:spPr>
      </p:pic>
      <p:sp>
        <p:nvSpPr>
          <p:cNvPr name="TextBox 12" id="12"/>
          <p:cNvSpPr txBox="true"/>
          <p:nvPr/>
        </p:nvSpPr>
        <p:spPr>
          <a:xfrm rot="0">
            <a:off x="5326913" y="3936990"/>
            <a:ext cx="7634173" cy="1206510"/>
          </a:xfrm>
          <a:prstGeom prst="rect">
            <a:avLst/>
          </a:prstGeom>
        </p:spPr>
        <p:txBody>
          <a:bodyPr anchor="t" rtlCol="false" tIns="0" lIns="0" bIns="0" rIns="0">
            <a:spAutoFit/>
          </a:bodyPr>
          <a:lstStyle/>
          <a:p>
            <a:pPr algn="ctr">
              <a:lnSpc>
                <a:spcPts val="4899"/>
              </a:lnSpc>
              <a:spcBef>
                <a:spcPct val="0"/>
              </a:spcBef>
            </a:pPr>
            <a:r>
              <a:rPr lang="en-US" sz="3499" spc="262">
                <a:solidFill>
                  <a:srgbClr val="301906"/>
                </a:solidFill>
                <a:latin typeface="Nunito Bold"/>
              </a:rPr>
              <a:t>You can display a string literal with the print() function:</a:t>
            </a:r>
          </a:p>
        </p:txBody>
      </p:sp>
      <p:sp>
        <p:nvSpPr>
          <p:cNvPr name="TextBox 13" id="13"/>
          <p:cNvSpPr txBox="true"/>
          <p:nvPr/>
        </p:nvSpPr>
        <p:spPr>
          <a:xfrm rot="0">
            <a:off x="3740345" y="716790"/>
            <a:ext cx="10807311" cy="1412875"/>
          </a:xfrm>
          <a:prstGeom prst="rect">
            <a:avLst/>
          </a:prstGeom>
        </p:spPr>
        <p:txBody>
          <a:bodyPr anchor="t" rtlCol="false" tIns="0" lIns="0" bIns="0" rIns="0">
            <a:spAutoFit/>
          </a:bodyPr>
          <a:lstStyle/>
          <a:p>
            <a:pPr algn="ctr">
              <a:lnSpc>
                <a:spcPts val="10999"/>
              </a:lnSpc>
            </a:pPr>
            <a:r>
              <a:rPr lang="en-US" sz="9999">
                <a:solidFill>
                  <a:srgbClr val="301906"/>
                </a:solidFill>
                <a:latin typeface="Nunito Bold"/>
              </a:rPr>
              <a:t>Strings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58803" y="-1713494"/>
            <a:ext cx="8121818" cy="60692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4407" y="485845"/>
            <a:ext cx="3798803" cy="29078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47455">
            <a:off x="-3397600" y="6696745"/>
            <a:ext cx="8121818" cy="60692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1548" y="6967628"/>
            <a:ext cx="3348123" cy="2763723"/>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254057">
            <a:off x="-2607415" y="-2316889"/>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23218">
            <a:off x="13293300" y="7219300"/>
            <a:ext cx="6878732" cy="5605467"/>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2939409" y="2773311"/>
            <a:ext cx="12409183" cy="4041616"/>
          </a:xfrm>
          <a:prstGeom prst="rect">
            <a:avLst/>
          </a:prstGeom>
        </p:spPr>
      </p:pic>
      <p:pic>
        <p:nvPicPr>
          <p:cNvPr name="Picture 9" id="9"/>
          <p:cNvPicPr>
            <a:picLocks noChangeAspect="true"/>
          </p:cNvPicPr>
          <p:nvPr/>
        </p:nvPicPr>
        <p:blipFill>
          <a:blip r:embed="rId15"/>
          <a:srcRect l="0" t="0" r="0" b="0"/>
          <a:stretch>
            <a:fillRect/>
          </a:stretch>
        </p:blipFill>
        <p:spPr>
          <a:xfrm flipH="false" flipV="false" rot="0">
            <a:off x="2976512" y="6752256"/>
            <a:ext cx="12372079" cy="3194466"/>
          </a:xfrm>
          <a:prstGeom prst="rect">
            <a:avLst/>
          </a:prstGeom>
        </p:spPr>
      </p:pic>
      <p:sp>
        <p:nvSpPr>
          <p:cNvPr name="TextBox 10" id="10"/>
          <p:cNvSpPr txBox="true"/>
          <p:nvPr/>
        </p:nvSpPr>
        <p:spPr>
          <a:xfrm rot="0">
            <a:off x="2976512" y="885825"/>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a:rPr>
              <a:t>PYTHON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126276" y="282836"/>
            <a:ext cx="18035447" cy="9721329"/>
            <a:chOff x="0" y="0"/>
            <a:chExt cx="24047263" cy="12961772"/>
          </a:xfrm>
        </p:grpSpPr>
        <p:pic>
          <p:nvPicPr>
            <p:cNvPr name="Picture 4" id="4"/>
            <p:cNvPicPr>
              <a:picLocks noChangeAspect="true"/>
            </p:cNvPicPr>
            <p:nvPr/>
          </p:nvPicPr>
          <p:blipFill>
            <a:blip r:embed="rId3"/>
            <a:srcRect l="0" t="3518" r="0" b="28697"/>
            <a:stretch>
              <a:fillRect/>
            </a:stretch>
          </p:blipFill>
          <p:spPr>
            <a:xfrm flipH="false" flipV="false" rot="0">
              <a:off x="0" y="512543"/>
              <a:ext cx="24047263" cy="1244922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20527089" y="389314"/>
              <a:ext cx="2058740" cy="1938959"/>
            </a:xfrm>
            <a:prstGeom prst="rect">
              <a:avLst/>
            </a:prstGeom>
          </p:spPr>
        </p:pic>
      </p:grpSp>
      <p:sp>
        <p:nvSpPr>
          <p:cNvPr name="TextBox 6" id="6"/>
          <p:cNvSpPr txBox="true"/>
          <p:nvPr/>
        </p:nvSpPr>
        <p:spPr>
          <a:xfrm rot="0">
            <a:off x="2608308" y="1418962"/>
            <a:ext cx="14020486" cy="1296561"/>
          </a:xfrm>
          <a:prstGeom prst="rect">
            <a:avLst/>
          </a:prstGeom>
        </p:spPr>
        <p:txBody>
          <a:bodyPr anchor="t" rtlCol="false" tIns="0" lIns="0" bIns="0" rIns="0">
            <a:spAutoFit/>
          </a:bodyPr>
          <a:lstStyle/>
          <a:p>
            <a:pPr algn="ctr">
              <a:lnSpc>
                <a:spcPts val="9824"/>
              </a:lnSpc>
            </a:pPr>
            <a:r>
              <a:rPr lang="en-US" sz="9356" spc="392">
                <a:solidFill>
                  <a:srgbClr val="000000"/>
                </a:solidFill>
                <a:latin typeface="Marykate"/>
              </a:rPr>
              <a:t>ASSIGN STRING TO A VARIABLE</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5130426" y="329439"/>
            <a:ext cx="1260418" cy="1398523"/>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50047">
            <a:off x="1430639" y="8052228"/>
            <a:ext cx="3348950" cy="135175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31315" y="6897862"/>
            <a:ext cx="2194959" cy="2788054"/>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83691">
            <a:off x="-639968" y="-262995"/>
            <a:ext cx="3883048" cy="3049957"/>
          </a:xfrm>
          <a:prstGeom prst="rect">
            <a:avLst/>
          </a:prstGeom>
        </p:spPr>
      </p:pic>
      <p:pic>
        <p:nvPicPr>
          <p:cNvPr name="Picture 11" id="11"/>
          <p:cNvPicPr>
            <a:picLocks noChangeAspect="true"/>
          </p:cNvPicPr>
          <p:nvPr/>
        </p:nvPicPr>
        <p:blipFill>
          <a:blip r:embed="rId14"/>
          <a:srcRect l="0" t="0" r="0" b="0"/>
          <a:stretch>
            <a:fillRect/>
          </a:stretch>
        </p:blipFill>
        <p:spPr>
          <a:xfrm flipH="false" flipV="false" rot="0">
            <a:off x="582077" y="4114497"/>
            <a:ext cx="17123846" cy="1384391"/>
          </a:xfrm>
          <a:prstGeom prst="rect">
            <a:avLst/>
          </a:prstGeom>
        </p:spPr>
      </p:pic>
      <p:sp>
        <p:nvSpPr>
          <p:cNvPr name="TextBox 12" id="12"/>
          <p:cNvSpPr txBox="true"/>
          <p:nvPr/>
        </p:nvSpPr>
        <p:spPr>
          <a:xfrm rot="0">
            <a:off x="2329643" y="2629798"/>
            <a:ext cx="13628714" cy="981816"/>
          </a:xfrm>
          <a:prstGeom prst="rect">
            <a:avLst/>
          </a:prstGeom>
        </p:spPr>
        <p:txBody>
          <a:bodyPr anchor="t" rtlCol="false" tIns="0" lIns="0" bIns="0" rIns="0">
            <a:spAutoFit/>
          </a:bodyPr>
          <a:lstStyle/>
          <a:p>
            <a:pPr algn="ctr">
              <a:lnSpc>
                <a:spcPts val="3829"/>
              </a:lnSpc>
            </a:pPr>
            <a:r>
              <a:rPr lang="en-US" sz="2735">
                <a:solidFill>
                  <a:srgbClr val="000000"/>
                </a:solidFill>
                <a:latin typeface="Canva Sans"/>
              </a:rPr>
              <a:t>Assigning a string to a variable is done with the variable name followed by an equal sign and the string: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92464">
            <a:off x="16148032" y="1139828"/>
            <a:ext cx="2915037" cy="2029926"/>
          </a:xfrm>
          <a:prstGeom prst="rect">
            <a:avLst/>
          </a:prstGeom>
        </p:spPr>
      </p:pic>
      <p:sp>
        <p:nvSpPr>
          <p:cNvPr name="TextBox 4" id="4"/>
          <p:cNvSpPr txBox="true"/>
          <p:nvPr/>
        </p:nvSpPr>
        <p:spPr>
          <a:xfrm rot="0">
            <a:off x="2484664" y="393036"/>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MULTILINE STRINGS</a:t>
            </a:r>
          </a:p>
        </p:txBody>
      </p:sp>
      <p:grpSp>
        <p:nvGrpSpPr>
          <p:cNvPr name="Group 5" id="5"/>
          <p:cNvGrpSpPr/>
          <p:nvPr/>
        </p:nvGrpSpPr>
        <p:grpSpPr>
          <a:xfrm rot="0">
            <a:off x="1240302" y="1750622"/>
            <a:ext cx="15807395" cy="8155083"/>
            <a:chOff x="0" y="0"/>
            <a:chExt cx="21076527" cy="10873444"/>
          </a:xfrm>
        </p:grpSpPr>
        <p:pic>
          <p:nvPicPr>
            <p:cNvPr name="Picture 6" id="6"/>
            <p:cNvPicPr>
              <a:picLocks noChangeAspect="true"/>
            </p:cNvPicPr>
            <p:nvPr/>
          </p:nvPicPr>
          <p:blipFill>
            <a:blip r:embed="rId5"/>
            <a:srcRect l="8610" t="32301" r="14209" b="17628"/>
            <a:stretch>
              <a:fillRect/>
            </a:stretch>
          </p:blipFill>
          <p:spPr>
            <a:xfrm flipH="false" flipV="false" rot="0">
              <a:off x="0" y="430427"/>
              <a:ext cx="21076527" cy="10443017"/>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99596">
              <a:off x="18595295" y="354049"/>
              <a:ext cx="1957582" cy="1843686"/>
            </a:xfrm>
            <a:prstGeom prst="rect">
              <a:avLst/>
            </a:prstGeom>
          </p:spPr>
        </p:pic>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2140" y="651874"/>
            <a:ext cx="1572705" cy="1997662"/>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098941">
            <a:off x="108740" y="8088240"/>
            <a:ext cx="1839919" cy="2340120"/>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01907">
            <a:off x="4448812" y="464455"/>
            <a:ext cx="828408" cy="692850"/>
          </a:xfrm>
          <a:prstGeom prst="rect">
            <a:avLst/>
          </a:prstGeom>
        </p:spPr>
      </p:pic>
      <p:pic>
        <p:nvPicPr>
          <p:cNvPr name="Picture 11" id="11"/>
          <p:cNvPicPr>
            <a:picLocks noChangeAspect="true"/>
          </p:cNvPicPr>
          <p:nvPr/>
        </p:nvPicPr>
        <p:blipFill>
          <a:blip r:embed="rId14"/>
          <a:srcRect l="0" t="0" r="0" b="0"/>
          <a:stretch>
            <a:fillRect/>
          </a:stretch>
        </p:blipFill>
        <p:spPr>
          <a:xfrm flipH="false" flipV="false" rot="0">
            <a:off x="677295" y="3588060"/>
            <a:ext cx="16933410" cy="2044925"/>
          </a:xfrm>
          <a:prstGeom prst="rect">
            <a:avLst/>
          </a:prstGeom>
        </p:spPr>
      </p:pic>
      <p:pic>
        <p:nvPicPr>
          <p:cNvPr name="Picture 12" id="12"/>
          <p:cNvPicPr>
            <a:picLocks noChangeAspect="true"/>
          </p:cNvPicPr>
          <p:nvPr/>
        </p:nvPicPr>
        <p:blipFill>
          <a:blip r:embed="rId15"/>
          <a:srcRect l="0" t="15" r="0" b="15"/>
          <a:stretch>
            <a:fillRect/>
          </a:stretch>
        </p:blipFill>
        <p:spPr>
          <a:xfrm flipH="false" flipV="false" rot="0">
            <a:off x="672140" y="6532379"/>
            <a:ext cx="16933410" cy="1640470"/>
          </a:xfrm>
          <a:prstGeom prst="rect">
            <a:avLst/>
          </a:prstGeom>
        </p:spPr>
      </p:pic>
      <p:pic>
        <p:nvPicPr>
          <p:cNvPr name="Picture 13" id="13"/>
          <p:cNvPicPr>
            <a:picLocks noChangeAspect="true"/>
          </p:cNvPicPr>
          <p:nvPr/>
        </p:nvPicPr>
        <p:blipFill>
          <a:blip r:embed="rId16"/>
          <a:srcRect l="0" t="0" r="0" b="0"/>
          <a:stretch>
            <a:fillRect/>
          </a:stretch>
        </p:blipFill>
        <p:spPr>
          <a:xfrm flipH="false" flipV="false" rot="0">
            <a:off x="3343355" y="8600135"/>
            <a:ext cx="11590980" cy="928967"/>
          </a:xfrm>
          <a:prstGeom prst="rect">
            <a:avLst/>
          </a:prstGeom>
        </p:spPr>
      </p:pic>
      <p:sp>
        <p:nvSpPr>
          <p:cNvPr name="TextBox 14" id="14"/>
          <p:cNvSpPr txBox="true"/>
          <p:nvPr/>
        </p:nvSpPr>
        <p:spPr>
          <a:xfrm rot="0">
            <a:off x="3707184" y="2030966"/>
            <a:ext cx="10873632" cy="1557095"/>
          </a:xfrm>
          <a:prstGeom prst="rect">
            <a:avLst/>
          </a:prstGeom>
        </p:spPr>
        <p:txBody>
          <a:bodyPr anchor="t" rtlCol="false" tIns="0" lIns="0" bIns="0" rIns="0">
            <a:spAutoFit/>
          </a:bodyPr>
          <a:lstStyle/>
          <a:p>
            <a:pPr>
              <a:lnSpc>
                <a:spcPts val="6147"/>
              </a:lnSpc>
              <a:spcBef>
                <a:spcPct val="0"/>
              </a:spcBef>
            </a:pPr>
            <a:r>
              <a:rPr lang="en-US" sz="4390">
                <a:solidFill>
                  <a:srgbClr val="000000"/>
                </a:solidFill>
                <a:latin typeface="Poppins"/>
              </a:rPr>
              <a:t>You can assign a multiline string to a variable by using three quotes:</a:t>
            </a:r>
          </a:p>
        </p:txBody>
      </p:sp>
      <p:sp>
        <p:nvSpPr>
          <p:cNvPr name="TextBox 15" id="15"/>
          <p:cNvSpPr txBox="true"/>
          <p:nvPr/>
        </p:nvSpPr>
        <p:spPr>
          <a:xfrm rot="0">
            <a:off x="6725617" y="5723389"/>
            <a:ext cx="4836765"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Or three single quotes: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112963" y="1887925"/>
            <a:ext cx="14062075" cy="6887298"/>
            <a:chOff x="0" y="0"/>
            <a:chExt cx="18749433" cy="9183064"/>
          </a:xfrm>
        </p:grpSpPr>
        <p:pic>
          <p:nvPicPr>
            <p:cNvPr name="Picture 4" id="4"/>
            <p:cNvPicPr>
              <a:picLocks noChangeAspect="true"/>
            </p:cNvPicPr>
            <p:nvPr/>
          </p:nvPicPr>
          <p:blipFill>
            <a:blip r:embed="rId3"/>
            <a:srcRect l="0" t="14673" r="7950" b="32971"/>
            <a:stretch>
              <a:fillRect/>
            </a:stretch>
          </p:blipFill>
          <p:spPr>
            <a:xfrm flipH="false" flipV="false" rot="-78066">
              <a:off x="968257" y="961703"/>
              <a:ext cx="16705887" cy="7257036"/>
            </a:xfrm>
            <a:prstGeom prst="rect">
              <a:avLst/>
            </a:prstGeom>
          </p:spPr>
        </p:pic>
        <p:pic>
          <p:nvPicPr>
            <p:cNvPr name="Picture 5" id="5"/>
            <p:cNvPicPr>
              <a:picLocks noChangeAspect="true"/>
            </p:cNvPicPr>
            <p:nvPr/>
          </p:nvPicPr>
          <p:blipFill>
            <a:blip r:embed="rId4">
              <a:alphaModFix amt="57000"/>
            </a:blip>
            <a:srcRect l="0" t="6115" r="3279" b="0"/>
            <a:stretch>
              <a:fillRect/>
            </a:stretch>
          </p:blipFill>
          <p:spPr>
            <a:xfrm flipH="false" flipV="false" rot="-2572215">
              <a:off x="-115252" y="1208538"/>
              <a:ext cx="4042889" cy="1248445"/>
            </a:xfrm>
            <a:prstGeom prst="rect">
              <a:avLst/>
            </a:prstGeom>
          </p:spPr>
        </p:pic>
        <p:pic>
          <p:nvPicPr>
            <p:cNvPr name="Picture 6" id="6"/>
            <p:cNvPicPr>
              <a:picLocks noChangeAspect="true"/>
            </p:cNvPicPr>
            <p:nvPr/>
          </p:nvPicPr>
          <p:blipFill>
            <a:blip r:embed="rId4">
              <a:alphaModFix amt="57000"/>
            </a:blip>
            <a:srcRect l="0" t="6115" r="3279" b="0"/>
            <a:stretch>
              <a:fillRect/>
            </a:stretch>
          </p:blipFill>
          <p:spPr>
            <a:xfrm flipH="false" flipV="false" rot="-2572215">
              <a:off x="14821796" y="6726082"/>
              <a:ext cx="4042889" cy="124844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951973">
            <a:off x="-1335923" y="-256851"/>
            <a:ext cx="3799654" cy="205181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477715" y="7601692"/>
            <a:ext cx="2277206" cy="2020503"/>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2643529" y="5393383"/>
            <a:ext cx="13000942" cy="3864917"/>
          </a:xfrm>
          <a:prstGeom prst="rect">
            <a:avLst/>
          </a:prstGeom>
        </p:spPr>
      </p:pic>
      <p:sp>
        <p:nvSpPr>
          <p:cNvPr name="TextBox 10" id="10"/>
          <p:cNvSpPr txBox="true"/>
          <p:nvPr/>
        </p:nvSpPr>
        <p:spPr>
          <a:xfrm rot="0">
            <a:off x="1895267" y="521406"/>
            <a:ext cx="14497466" cy="2076450"/>
          </a:xfrm>
          <a:prstGeom prst="rect">
            <a:avLst/>
          </a:prstGeom>
        </p:spPr>
        <p:txBody>
          <a:bodyPr anchor="t" rtlCol="false" tIns="0" lIns="0" bIns="0" rIns="0">
            <a:spAutoFit/>
          </a:bodyPr>
          <a:lstStyle/>
          <a:p>
            <a:pPr algn="ctr" marL="0" indent="0" lvl="0">
              <a:lnSpc>
                <a:spcPts val="16800"/>
              </a:lnSpc>
              <a:spcBef>
                <a:spcPct val="0"/>
              </a:spcBef>
            </a:pPr>
            <a:r>
              <a:rPr lang="en-US" sz="12000">
                <a:solidFill>
                  <a:srgbClr val="000000"/>
                </a:solidFill>
                <a:latin typeface="Marykate"/>
              </a:rPr>
              <a:t>Strings are Arrays</a:t>
            </a:r>
          </a:p>
        </p:txBody>
      </p:sp>
      <p:sp>
        <p:nvSpPr>
          <p:cNvPr name="TextBox 11" id="11"/>
          <p:cNvSpPr txBox="true"/>
          <p:nvPr/>
        </p:nvSpPr>
        <p:spPr>
          <a:xfrm rot="0">
            <a:off x="4113231" y="3142615"/>
            <a:ext cx="10061538" cy="195389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Advent Pro Bold"/>
              </a:rPr>
              <a:t>Like many other popular programming languages, strings in Python are arrays of bytes representing unicode characters.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E6B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7053" y="-450934"/>
            <a:ext cx="3934308" cy="307367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6848217"/>
            <a:ext cx="3233554" cy="383994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5847">
            <a:off x="3271512" y="817573"/>
            <a:ext cx="11895444" cy="12061287"/>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87439" y="9288862"/>
            <a:ext cx="12513121" cy="245570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449440">
            <a:off x="-626409" y="6774271"/>
            <a:ext cx="3564209" cy="176914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166907" y="1391937"/>
            <a:ext cx="4184786" cy="2328263"/>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5491279">
            <a:off x="7210962" y="-301639"/>
            <a:ext cx="4016545" cy="9995926"/>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2819418" y="5456355"/>
            <a:ext cx="12649163" cy="3832508"/>
          </a:xfrm>
          <a:prstGeom prst="rect">
            <a:avLst/>
          </a:prstGeom>
        </p:spPr>
      </p:pic>
      <p:sp>
        <p:nvSpPr>
          <p:cNvPr name="TextBox 10" id="10"/>
          <p:cNvSpPr txBox="true"/>
          <p:nvPr/>
        </p:nvSpPr>
        <p:spPr>
          <a:xfrm rot="0">
            <a:off x="3715798" y="3940251"/>
            <a:ext cx="10856405" cy="1417945"/>
          </a:xfrm>
          <a:prstGeom prst="rect">
            <a:avLst/>
          </a:prstGeom>
        </p:spPr>
        <p:txBody>
          <a:bodyPr anchor="t" rtlCol="false" tIns="0" lIns="0" bIns="0" rIns="0">
            <a:spAutoFit/>
          </a:bodyPr>
          <a:lstStyle/>
          <a:p>
            <a:pPr algn="ctr">
              <a:lnSpc>
                <a:spcPts val="3699"/>
              </a:lnSpc>
            </a:pPr>
            <a:r>
              <a:rPr lang="en-US" sz="3699" spc="277">
                <a:solidFill>
                  <a:srgbClr val="301906"/>
                </a:solidFill>
                <a:latin typeface="Nunito Bold"/>
              </a:rPr>
              <a:t>Since strings are arrays, we can loop through the characters in a string, with a for loop.</a:t>
            </a:r>
          </a:p>
        </p:txBody>
      </p:sp>
      <p:sp>
        <p:nvSpPr>
          <p:cNvPr name="TextBox 11" id="11"/>
          <p:cNvSpPr txBox="true"/>
          <p:nvPr/>
        </p:nvSpPr>
        <p:spPr>
          <a:xfrm rot="-91279">
            <a:off x="3689995" y="951155"/>
            <a:ext cx="10906680" cy="2768596"/>
          </a:xfrm>
          <a:prstGeom prst="rect">
            <a:avLst/>
          </a:prstGeom>
        </p:spPr>
        <p:txBody>
          <a:bodyPr anchor="t" rtlCol="false" tIns="0" lIns="0" bIns="0" rIns="0">
            <a:spAutoFit/>
          </a:bodyPr>
          <a:lstStyle/>
          <a:p>
            <a:pPr algn="ctr">
              <a:lnSpc>
                <a:spcPts val="11050"/>
              </a:lnSpc>
            </a:pPr>
            <a:r>
              <a:rPr lang="en-US" sz="8500">
                <a:solidFill>
                  <a:srgbClr val="301906"/>
                </a:solidFill>
                <a:latin typeface="Nunito Bold"/>
              </a:rPr>
              <a:t>Looping Through a String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E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938805">
            <a:off x="12918970" y="8167940"/>
            <a:ext cx="4393392" cy="21807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677179">
            <a:off x="14593765" y="-444088"/>
            <a:ext cx="3856035" cy="526421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5268">
            <a:off x="12750156" y="924269"/>
            <a:ext cx="3738709" cy="1004778"/>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205468">
            <a:off x="-1038632" y="7657090"/>
            <a:ext cx="3384944" cy="4019726"/>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7816" y="5143500"/>
            <a:ext cx="3657600" cy="203495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28700" y="-538483"/>
            <a:ext cx="3542168" cy="393028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00047">
            <a:off x="3569341" y="3312565"/>
            <a:ext cx="10788371" cy="211721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3167954" y="5143500"/>
            <a:ext cx="11952092" cy="4306342"/>
          </a:xfrm>
          <a:prstGeom prst="rect">
            <a:avLst/>
          </a:prstGeom>
        </p:spPr>
      </p:pic>
      <p:sp>
        <p:nvSpPr>
          <p:cNvPr name="TextBox 10" id="10"/>
          <p:cNvSpPr txBox="true"/>
          <p:nvPr/>
        </p:nvSpPr>
        <p:spPr>
          <a:xfrm rot="0">
            <a:off x="4440100" y="3739343"/>
            <a:ext cx="9407800" cy="1206510"/>
          </a:xfrm>
          <a:prstGeom prst="rect">
            <a:avLst/>
          </a:prstGeom>
        </p:spPr>
        <p:txBody>
          <a:bodyPr anchor="t" rtlCol="false" tIns="0" lIns="0" bIns="0" rIns="0">
            <a:spAutoFit/>
          </a:bodyPr>
          <a:lstStyle/>
          <a:p>
            <a:pPr algn="ctr">
              <a:lnSpc>
                <a:spcPts val="4899"/>
              </a:lnSpc>
              <a:spcBef>
                <a:spcPct val="0"/>
              </a:spcBef>
            </a:pPr>
            <a:r>
              <a:rPr lang="en-US" sz="3499" spc="262">
                <a:solidFill>
                  <a:srgbClr val="301906"/>
                </a:solidFill>
                <a:latin typeface="Nunito Bold"/>
              </a:rPr>
              <a:t>To get the length of a string, use the len() function.</a:t>
            </a:r>
          </a:p>
        </p:txBody>
      </p:sp>
      <p:sp>
        <p:nvSpPr>
          <p:cNvPr name="TextBox 11" id="11"/>
          <p:cNvSpPr txBox="true"/>
          <p:nvPr/>
        </p:nvSpPr>
        <p:spPr>
          <a:xfrm rot="0">
            <a:off x="4309332" y="1531433"/>
            <a:ext cx="9669336" cy="1412875"/>
          </a:xfrm>
          <a:prstGeom prst="rect">
            <a:avLst/>
          </a:prstGeom>
        </p:spPr>
        <p:txBody>
          <a:bodyPr anchor="t" rtlCol="false" tIns="0" lIns="0" bIns="0" rIns="0">
            <a:spAutoFit/>
          </a:bodyPr>
          <a:lstStyle/>
          <a:p>
            <a:pPr algn="ctr">
              <a:lnSpc>
                <a:spcPts val="10999"/>
              </a:lnSpc>
            </a:pPr>
            <a:r>
              <a:rPr lang="en-US" sz="9999">
                <a:solidFill>
                  <a:srgbClr val="301906"/>
                </a:solidFill>
                <a:latin typeface="Nunito Bold"/>
              </a:rPr>
              <a:t>String Length</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E6B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05176" y="6884691"/>
            <a:ext cx="5590942" cy="47472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71561" y="-778479"/>
            <a:ext cx="3287739" cy="310840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282596" y="1607882"/>
            <a:ext cx="3588741" cy="178132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418184"/>
            <a:ext cx="4024591" cy="4024591"/>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2858539" y="3855029"/>
            <a:ext cx="12570922" cy="2059697"/>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2858539" y="5801658"/>
            <a:ext cx="12570922" cy="2166066"/>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2858539" y="7967724"/>
            <a:ext cx="12570922" cy="1643890"/>
          </a:xfrm>
          <a:prstGeom prst="rect">
            <a:avLst/>
          </a:prstGeom>
        </p:spPr>
      </p:pic>
      <p:sp>
        <p:nvSpPr>
          <p:cNvPr name="TextBox 9" id="9"/>
          <p:cNvSpPr txBox="true"/>
          <p:nvPr/>
        </p:nvSpPr>
        <p:spPr>
          <a:xfrm rot="0">
            <a:off x="5274397" y="1934602"/>
            <a:ext cx="7123601" cy="1661805"/>
          </a:xfrm>
          <a:prstGeom prst="rect">
            <a:avLst/>
          </a:prstGeom>
        </p:spPr>
        <p:txBody>
          <a:bodyPr anchor="t" rtlCol="false" tIns="0" lIns="0" bIns="0" rIns="0">
            <a:spAutoFit/>
          </a:bodyPr>
          <a:lstStyle/>
          <a:p>
            <a:pPr>
              <a:lnSpc>
                <a:spcPts val="4479"/>
              </a:lnSpc>
              <a:spcBef>
                <a:spcPct val="0"/>
              </a:spcBef>
            </a:pPr>
            <a:r>
              <a:rPr lang="en-US" sz="3199" spc="239">
                <a:solidFill>
                  <a:srgbClr val="301906"/>
                </a:solidFill>
                <a:latin typeface="Nunito Bold"/>
              </a:rPr>
              <a:t>To check if a certain phrase or character is present in a string, we can use the keyword in.</a:t>
            </a:r>
          </a:p>
        </p:txBody>
      </p:sp>
      <p:sp>
        <p:nvSpPr>
          <p:cNvPr name="TextBox 10" id="10"/>
          <p:cNvSpPr txBox="true"/>
          <p:nvPr/>
        </p:nvSpPr>
        <p:spPr>
          <a:xfrm rot="0">
            <a:off x="12397998" y="2263254"/>
            <a:ext cx="7442737" cy="1671330"/>
          </a:xfrm>
          <a:prstGeom prst="rect">
            <a:avLst/>
          </a:prstGeom>
        </p:spPr>
        <p:txBody>
          <a:bodyPr anchor="t" rtlCol="false" tIns="0" lIns="0" bIns="0" rIns="0">
            <a:spAutoFit/>
          </a:bodyPr>
          <a:lstStyle/>
          <a:p>
            <a:pPr>
              <a:lnSpc>
                <a:spcPts val="4506"/>
              </a:lnSpc>
            </a:pPr>
            <a:r>
              <a:rPr lang="en-US" sz="3218" spc="241">
                <a:solidFill>
                  <a:srgbClr val="301906"/>
                </a:solidFill>
                <a:latin typeface="Nunito"/>
              </a:rPr>
              <a:t>•keyword in vs if</a:t>
            </a:r>
          </a:p>
          <a:p>
            <a:pPr>
              <a:lnSpc>
                <a:spcPts val="4506"/>
              </a:lnSpc>
            </a:pPr>
            <a:r>
              <a:rPr lang="en-US" sz="3218" spc="241">
                <a:solidFill>
                  <a:srgbClr val="301906"/>
                </a:solidFill>
                <a:latin typeface="Nunito"/>
              </a:rPr>
              <a:t>•True or False</a:t>
            </a:r>
          </a:p>
          <a:p>
            <a:pPr>
              <a:lnSpc>
                <a:spcPts val="4506"/>
              </a:lnSpc>
            </a:pPr>
          </a:p>
        </p:txBody>
      </p:sp>
      <p:sp>
        <p:nvSpPr>
          <p:cNvPr name="TextBox 11" id="11"/>
          <p:cNvSpPr txBox="true"/>
          <p:nvPr/>
        </p:nvSpPr>
        <p:spPr>
          <a:xfrm rot="0">
            <a:off x="5567686" y="842400"/>
            <a:ext cx="7152628" cy="1149351"/>
          </a:xfrm>
          <a:prstGeom prst="rect">
            <a:avLst/>
          </a:prstGeom>
        </p:spPr>
        <p:txBody>
          <a:bodyPr anchor="t" rtlCol="false" tIns="0" lIns="0" bIns="0" rIns="0">
            <a:spAutoFit/>
          </a:bodyPr>
          <a:lstStyle/>
          <a:p>
            <a:pPr>
              <a:lnSpc>
                <a:spcPts val="8800"/>
              </a:lnSpc>
            </a:pPr>
            <a:r>
              <a:rPr lang="en-US" sz="8000">
                <a:solidFill>
                  <a:srgbClr val="301906"/>
                </a:solidFill>
                <a:latin typeface="Nunito Bold"/>
              </a:rPr>
              <a:t>Check String</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428" r="36161" b="4617"/>
          <a:stretch>
            <a:fillRect/>
          </a:stretch>
        </p:blipFill>
        <p:spPr>
          <a:xfrm flipH="false" flipV="false" rot="0">
            <a:off x="3726454" y="2490280"/>
            <a:ext cx="10835092" cy="1152313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08945" y="3809615"/>
            <a:ext cx="548388" cy="107335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89467">
            <a:off x="7762253" y="9050597"/>
            <a:ext cx="1609185" cy="649525"/>
          </a:xfrm>
          <a:prstGeom prst="rect">
            <a:avLst/>
          </a:prstGeom>
        </p:spPr>
      </p:pic>
      <p:sp>
        <p:nvSpPr>
          <p:cNvPr name="TextBox 6" id="6"/>
          <p:cNvSpPr txBox="true"/>
          <p:nvPr/>
        </p:nvSpPr>
        <p:spPr>
          <a:xfrm rot="0">
            <a:off x="3068560" y="1424721"/>
            <a:ext cx="12150881"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000000"/>
                </a:solidFill>
                <a:latin typeface="Marykate"/>
              </a:rPr>
              <a:t>DICT: KEY-VALUE PAIR</a:t>
            </a:r>
          </a:p>
        </p:txBody>
      </p:sp>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940726">
            <a:off x="16181977" y="8360898"/>
            <a:ext cx="3362512" cy="193823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016176" y="2416590"/>
            <a:ext cx="2867343" cy="2544115"/>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77407" y="755405"/>
            <a:ext cx="2612214" cy="3322370"/>
          </a:xfrm>
          <a:prstGeom prst="rect">
            <a:avLst/>
          </a:prstGeom>
        </p:spPr>
      </p:pic>
      <p:pic>
        <p:nvPicPr>
          <p:cNvPr name="Picture 10" id="10"/>
          <p:cNvPicPr>
            <a:picLocks noChangeAspect="true"/>
          </p:cNvPicPr>
          <p:nvPr/>
        </p:nvPicPr>
        <p:blipFill>
          <a:blip r:embed="rId14"/>
          <a:srcRect l="0" t="0" r="0" b="0"/>
          <a:stretch>
            <a:fillRect/>
          </a:stretch>
        </p:blipFill>
        <p:spPr>
          <a:xfrm flipH="false" flipV="false" rot="0">
            <a:off x="2935249" y="3688648"/>
            <a:ext cx="12417502" cy="5189404"/>
          </a:xfrm>
          <a:prstGeom prst="rect">
            <a:avLst/>
          </a:prstGeom>
        </p:spPr>
      </p:pic>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92464">
            <a:off x="16148032" y="1139828"/>
            <a:ext cx="2915037" cy="2029926"/>
          </a:xfrm>
          <a:prstGeom prst="rect">
            <a:avLst/>
          </a:prstGeom>
        </p:spPr>
      </p:pic>
      <p:sp>
        <p:nvSpPr>
          <p:cNvPr name="TextBox 4" id="4"/>
          <p:cNvSpPr txBox="true"/>
          <p:nvPr/>
        </p:nvSpPr>
        <p:spPr>
          <a:xfrm rot="0">
            <a:off x="2484664" y="4212907"/>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PYTHON OPERATORS</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699596">
            <a:off x="15105104" y="4494965"/>
            <a:ext cx="1326255" cy="1249091"/>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72140" y="651874"/>
            <a:ext cx="1572705" cy="1997662"/>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3098941">
            <a:off x="2237814" y="7478990"/>
            <a:ext cx="1839919" cy="2340120"/>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4101907">
            <a:off x="4990233" y="1195023"/>
            <a:ext cx="828408" cy="692850"/>
          </a:xfrm>
          <a:prstGeom prst="rect">
            <a:avLst/>
          </a:prstGeom>
        </p:spPr>
      </p:pic>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sp>
        <p:nvSpPr>
          <p:cNvPr name="TextBox 6" id="6"/>
          <p:cNvSpPr txBox="true"/>
          <p:nvPr/>
        </p:nvSpPr>
        <p:spPr>
          <a:xfrm rot="0">
            <a:off x="639485" y="2426537"/>
            <a:ext cx="16230600" cy="1225550"/>
          </a:xfrm>
          <a:prstGeom prst="rect">
            <a:avLst/>
          </a:prstGeom>
        </p:spPr>
        <p:txBody>
          <a:bodyPr anchor="t" rtlCol="false" tIns="0" lIns="0" bIns="0" rIns="0">
            <a:spAutoFit/>
          </a:bodyPr>
          <a:lstStyle/>
          <a:p>
            <a:pPr algn="ctr">
              <a:lnSpc>
                <a:spcPts val="4900"/>
              </a:lnSpc>
            </a:pPr>
            <a:r>
              <a:rPr lang="en-US" sz="3500">
                <a:solidFill>
                  <a:srgbClr val="000000"/>
                </a:solidFill>
                <a:latin typeface="Advent Pro Bold"/>
              </a:rPr>
              <a:t>Operators are used to perform operations on variables and values.</a:t>
            </a:r>
          </a:p>
          <a:p>
            <a:pPr algn="ctr">
              <a:lnSpc>
                <a:spcPts val="4900"/>
              </a:lnSpc>
              <a:spcBef>
                <a:spcPct val="0"/>
              </a:spcBef>
            </a:pPr>
            <a:r>
              <a:rPr lang="en-US" sz="3500">
                <a:solidFill>
                  <a:srgbClr val="000000"/>
                </a:solidFill>
                <a:latin typeface="Advent Pro Bold"/>
              </a:rPr>
              <a:t>In the example below, we use the + operator to add together two values:</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016453" y="512719"/>
            <a:ext cx="2242847" cy="1990017"/>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363131" y="4489402"/>
            <a:ext cx="17561738" cy="1130782"/>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5131686" y="5667003"/>
            <a:ext cx="8024627" cy="3917906"/>
          </a:xfrm>
          <a:prstGeom prst="rect">
            <a:avLst/>
          </a:prstGeom>
        </p:spPr>
      </p:pic>
      <p:sp>
        <p:nvSpPr>
          <p:cNvPr name="TextBox 11" id="11"/>
          <p:cNvSpPr txBox="true"/>
          <p:nvPr/>
        </p:nvSpPr>
        <p:spPr>
          <a:xfrm rot="0">
            <a:off x="2484664" y="5771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PYTHON OPERATORS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1895332" y="-1205074"/>
            <a:ext cx="14442908" cy="12172431"/>
            <a:chOff x="0" y="0"/>
            <a:chExt cx="19257210" cy="16229908"/>
          </a:xfrm>
        </p:grpSpPr>
        <p:pic>
          <p:nvPicPr>
            <p:cNvPr name="Picture 4" id="4"/>
            <p:cNvPicPr>
              <a:picLocks noChangeAspect="true"/>
            </p:cNvPicPr>
            <p:nvPr/>
          </p:nvPicPr>
          <p:blipFill>
            <a:blip r:embed="rId3"/>
            <a:srcRect l="0" t="552" r="44203" b="33677"/>
            <a:stretch>
              <a:fillRect/>
            </a:stretch>
          </p:blipFill>
          <p:spPr>
            <a:xfrm flipH="false" flipV="false" rot="0">
              <a:off x="0" y="0"/>
              <a:ext cx="19257210" cy="1622990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953514">
              <a:off x="17181264" y="3271816"/>
              <a:ext cx="1617713" cy="1523591"/>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34833">
            <a:off x="8934474" y="8346035"/>
            <a:ext cx="2114822" cy="85361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545827" y="7763433"/>
            <a:ext cx="1584825" cy="2013057"/>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04877" y="567594"/>
            <a:ext cx="2180910" cy="2770209"/>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837141" y="3916147"/>
            <a:ext cx="16613718" cy="5342153"/>
          </a:xfrm>
          <a:prstGeom prst="rect">
            <a:avLst/>
          </a:prstGeom>
        </p:spPr>
      </p:pic>
      <p:sp>
        <p:nvSpPr>
          <p:cNvPr name="TextBox 10" id="10"/>
          <p:cNvSpPr txBox="true"/>
          <p:nvPr/>
        </p:nvSpPr>
        <p:spPr>
          <a:xfrm rot="0">
            <a:off x="4055237" y="1173237"/>
            <a:ext cx="10177526" cy="1387474"/>
          </a:xfrm>
          <a:prstGeom prst="rect">
            <a:avLst/>
          </a:prstGeom>
        </p:spPr>
        <p:txBody>
          <a:bodyPr anchor="t" rtlCol="false" tIns="0" lIns="0" bIns="0" rIns="0">
            <a:spAutoFit/>
          </a:bodyPr>
          <a:lstStyle/>
          <a:p>
            <a:pPr>
              <a:lnSpc>
                <a:spcPts val="11200"/>
              </a:lnSpc>
              <a:spcBef>
                <a:spcPct val="0"/>
              </a:spcBef>
            </a:pPr>
            <a:r>
              <a:rPr lang="en-US" sz="8000">
                <a:solidFill>
                  <a:srgbClr val="000000"/>
                </a:solidFill>
                <a:latin typeface="Marykate"/>
              </a:rPr>
              <a:t>Python Arithmetic Operators</a:t>
            </a:r>
          </a:p>
        </p:txBody>
      </p:sp>
      <p:sp>
        <p:nvSpPr>
          <p:cNvPr name="TextBox 11" id="11"/>
          <p:cNvSpPr txBox="true"/>
          <p:nvPr/>
        </p:nvSpPr>
        <p:spPr>
          <a:xfrm rot="0">
            <a:off x="0" y="2474986"/>
            <a:ext cx="18288000" cy="11995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Arithmetic operators are used with numeric values to perform common mathematical operations: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279366" y="6168670"/>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sp>
        <p:nvSpPr>
          <p:cNvPr name="TextBox 10" id="10"/>
          <p:cNvSpPr txBox="true"/>
          <p:nvPr/>
        </p:nvSpPr>
        <p:spPr>
          <a:xfrm rot="0">
            <a:off x="2976512" y="378249"/>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Data types: Dictionary</a:t>
            </a:r>
          </a:p>
        </p:txBody>
      </p:sp>
      <p:sp>
        <p:nvSpPr>
          <p:cNvPr name="TextBox 11" id="11"/>
          <p:cNvSpPr txBox="true"/>
          <p:nvPr/>
        </p:nvSpPr>
        <p:spPr>
          <a:xfrm rot="0">
            <a:off x="3754897" y="3653534"/>
            <a:ext cx="10968659" cy="26734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Dictionaries are used to store data values in </a:t>
            </a:r>
            <a:r>
              <a:rPr lang="en-US" sz="3581">
                <a:solidFill>
                  <a:srgbClr val="FF0000"/>
                </a:solidFill>
                <a:latin typeface="Red Hat Display"/>
              </a:rPr>
              <a:t>key:value pairs</a:t>
            </a:r>
            <a:r>
              <a:rPr lang="en-US" sz="3581">
                <a:solidFill>
                  <a:srgbClr val="663924"/>
                </a:solidFill>
                <a:latin typeface="Red Hat Display"/>
              </a:rPr>
              <a:t>.</a:t>
            </a:r>
          </a:p>
          <a:p>
            <a:pPr marL="773346" indent="-386673" lvl="1">
              <a:lnSpc>
                <a:spcPts val="5372"/>
              </a:lnSpc>
              <a:buFont typeface="Arial"/>
              <a:buChar char="•"/>
            </a:pPr>
            <a:r>
              <a:rPr lang="en-US" sz="3581">
                <a:solidFill>
                  <a:srgbClr val="663924"/>
                </a:solidFill>
                <a:latin typeface="Red Hat Display"/>
              </a:rPr>
              <a:t>A dictionary is a collection which is </a:t>
            </a:r>
            <a:r>
              <a:rPr lang="en-US" sz="3581">
                <a:solidFill>
                  <a:srgbClr val="FF0000"/>
                </a:solidFill>
                <a:latin typeface="Red Hat Display"/>
              </a:rPr>
              <a:t>ordered*.</a:t>
            </a:r>
            <a:r>
              <a:rPr lang="en-US" sz="3581">
                <a:solidFill>
                  <a:srgbClr val="663924"/>
                </a:solidFill>
                <a:latin typeface="Red Hat Display"/>
              </a:rPr>
              <a:t> changeable and do not allow duplicates.</a:t>
            </a:r>
          </a:p>
        </p:txBody>
      </p:sp>
      <p:sp>
        <p:nvSpPr>
          <p:cNvPr name="TextBox 12" id="12"/>
          <p:cNvSpPr txBox="true"/>
          <p:nvPr/>
        </p:nvSpPr>
        <p:spPr>
          <a:xfrm rot="0">
            <a:off x="4141193" y="6220714"/>
            <a:ext cx="11170295" cy="1242568"/>
          </a:xfrm>
          <a:prstGeom prst="rect">
            <a:avLst/>
          </a:prstGeom>
        </p:spPr>
        <p:txBody>
          <a:bodyPr anchor="t" rtlCol="false" tIns="0" lIns="0" bIns="0" rIns="0">
            <a:spAutoFit/>
          </a:bodyPr>
          <a:lstStyle/>
          <a:p>
            <a:pPr marL="772921" indent="-386461" lvl="1">
              <a:lnSpc>
                <a:spcPts val="5011"/>
              </a:lnSpc>
              <a:buFont typeface="Arial"/>
              <a:buChar char="•"/>
            </a:pPr>
            <a:r>
              <a:rPr lang="en-US" sz="3579">
                <a:solidFill>
                  <a:srgbClr val="663924"/>
                </a:solidFill>
                <a:latin typeface="Red Hat Display"/>
              </a:rPr>
              <a:t>As of Python version 3.7, dictionaries are ordered. </a:t>
            </a:r>
          </a:p>
          <a:p>
            <a:pPr algn="ctr" marL="772921" indent="-386461" lvl="1">
              <a:lnSpc>
                <a:spcPts val="5011"/>
              </a:lnSpc>
              <a:buFont typeface="Arial"/>
              <a:buChar char="•"/>
            </a:pPr>
            <a:r>
              <a:rPr lang="en-US" sz="3579">
                <a:solidFill>
                  <a:srgbClr val="663924"/>
                </a:solidFill>
                <a:latin typeface="Red Hat Display"/>
              </a:rPr>
              <a:t>I</a:t>
            </a:r>
            <a:r>
              <a:rPr lang="en-US" sz="3579">
                <a:solidFill>
                  <a:srgbClr val="663924"/>
                </a:solidFill>
                <a:latin typeface="Red Hat Display"/>
              </a:rPr>
              <a:t>n Python 3.6 and earlier, dictionaries are unordered.</a:t>
            </a:r>
          </a:p>
        </p:txBody>
      </p:sp>
      <p:sp>
        <p:nvSpPr>
          <p:cNvPr name="TextBox 13" id="13"/>
          <p:cNvSpPr txBox="true"/>
          <p:nvPr/>
        </p:nvSpPr>
        <p:spPr>
          <a:xfrm rot="0">
            <a:off x="3754897" y="7358507"/>
            <a:ext cx="10204400" cy="1899793"/>
          </a:xfrm>
          <a:prstGeom prst="rect">
            <a:avLst/>
          </a:prstGeom>
        </p:spPr>
        <p:txBody>
          <a:bodyPr anchor="t" rtlCol="false" tIns="0" lIns="0" bIns="0" rIns="0">
            <a:spAutoFit/>
          </a:bodyPr>
          <a:lstStyle/>
          <a:p>
            <a:pPr marL="772921" indent="-386461" lvl="1">
              <a:lnSpc>
                <a:spcPts val="5011"/>
              </a:lnSpc>
              <a:buFont typeface="Arial"/>
              <a:buChar char="•"/>
            </a:pPr>
            <a:r>
              <a:rPr lang="en-US" sz="3579">
                <a:solidFill>
                  <a:srgbClr val="663924"/>
                </a:solidFill>
                <a:latin typeface="Canva Sans"/>
              </a:rPr>
              <a:t>Dictionaries are written with curly brackets</a:t>
            </a:r>
          </a:p>
          <a:p>
            <a:pPr>
              <a:lnSpc>
                <a:spcPts val="5011"/>
              </a:lnSpc>
            </a:pPr>
            <a:r>
              <a:rPr lang="en-US" sz="3579">
                <a:solidFill>
                  <a:srgbClr val="663924"/>
                </a:solidFill>
                <a:latin typeface="Canva Sans"/>
              </a:rPr>
              <a:t>,and have keys and values:</a:t>
            </a:r>
          </a:p>
          <a:p>
            <a:pPr algn="ctr">
              <a:lnSpc>
                <a:spcPts val="5011"/>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113445">
            <a:off x="-191823" y="2695263"/>
            <a:ext cx="18809403" cy="7449255"/>
            <a:chOff x="0" y="0"/>
            <a:chExt cx="25079204" cy="9932340"/>
          </a:xfrm>
        </p:grpSpPr>
        <p:pic>
          <p:nvPicPr>
            <p:cNvPr name="Picture 4" id="4"/>
            <p:cNvPicPr>
              <a:picLocks noChangeAspect="true"/>
            </p:cNvPicPr>
            <p:nvPr/>
          </p:nvPicPr>
          <p:blipFill>
            <a:blip r:embed="rId3"/>
            <a:srcRect l="0" t="27671" r="9225" b="32022"/>
            <a:stretch>
              <a:fillRect/>
            </a:stretch>
          </p:blipFill>
          <p:spPr>
            <a:xfrm flipH="false" flipV="false" rot="-78066">
              <a:off x="828565" y="1324834"/>
              <a:ext cx="22806446" cy="7734208"/>
            </a:xfrm>
            <a:prstGeom prst="rect">
              <a:avLst/>
            </a:prstGeom>
          </p:spPr>
        </p:pic>
        <p:pic>
          <p:nvPicPr>
            <p:cNvPr name="Picture 5" id="5"/>
            <p:cNvPicPr>
              <a:picLocks noChangeAspect="true"/>
            </p:cNvPicPr>
            <p:nvPr/>
          </p:nvPicPr>
          <p:blipFill>
            <a:blip r:embed="rId4">
              <a:alphaModFix amt="57000"/>
            </a:blip>
            <a:srcRect l="0" t="6115" r="27885" b="24686"/>
            <a:stretch>
              <a:fillRect/>
            </a:stretch>
          </p:blipFill>
          <p:spPr>
            <a:xfrm flipH="false" flipV="false" rot="-2572215">
              <a:off x="-130575" y="1315800"/>
              <a:ext cx="4394757" cy="1341544"/>
            </a:xfrm>
            <a:prstGeom prst="rect">
              <a:avLst/>
            </a:prstGeom>
          </p:spPr>
        </p:pic>
        <p:pic>
          <p:nvPicPr>
            <p:cNvPr name="Picture 6" id="6"/>
            <p:cNvPicPr>
              <a:picLocks noChangeAspect="true"/>
            </p:cNvPicPr>
            <p:nvPr/>
          </p:nvPicPr>
          <p:blipFill>
            <a:blip r:embed="rId4">
              <a:alphaModFix amt="57000"/>
            </a:blip>
            <a:srcRect l="0" t="29580" r="15003" b="0"/>
            <a:stretch>
              <a:fillRect/>
            </a:stretch>
          </p:blipFill>
          <p:spPr>
            <a:xfrm flipH="false" flipV="false" rot="-2572215">
              <a:off x="20126777" y="6987441"/>
              <a:ext cx="5179792" cy="136521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31584"/>
            <a:ext cx="1682290" cy="2208257"/>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222741" y="-723827"/>
            <a:ext cx="3037292" cy="311082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695930">
            <a:off x="7639859" y="8297201"/>
            <a:ext cx="2414352" cy="1378375"/>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132081">
            <a:off x="8543615" y="243431"/>
            <a:ext cx="1200770" cy="762489"/>
          </a:xfrm>
          <a:prstGeom prst="rect">
            <a:avLst/>
          </a:prstGeom>
        </p:spPr>
      </p:pic>
      <p:pic>
        <p:nvPicPr>
          <p:cNvPr name="Picture 11" id="11"/>
          <p:cNvPicPr>
            <a:picLocks noChangeAspect="true"/>
          </p:cNvPicPr>
          <p:nvPr/>
        </p:nvPicPr>
        <p:blipFill>
          <a:blip r:embed="rId13"/>
          <a:srcRect l="0" t="0" r="0" b="0"/>
          <a:stretch>
            <a:fillRect/>
          </a:stretch>
        </p:blipFill>
        <p:spPr>
          <a:xfrm flipH="false" flipV="false" rot="0">
            <a:off x="3828733" y="3554465"/>
            <a:ext cx="10630534" cy="5998572"/>
          </a:xfrm>
          <a:prstGeom prst="rect">
            <a:avLst/>
          </a:prstGeom>
        </p:spPr>
      </p:pic>
      <p:sp>
        <p:nvSpPr>
          <p:cNvPr name="TextBox 12" id="12"/>
          <p:cNvSpPr txBox="true"/>
          <p:nvPr/>
        </p:nvSpPr>
        <p:spPr>
          <a:xfrm rot="0">
            <a:off x="3600847" y="2018400"/>
            <a:ext cx="11086307" cy="1536065"/>
          </a:xfrm>
          <a:prstGeom prst="rect">
            <a:avLst/>
          </a:prstGeom>
        </p:spPr>
        <p:txBody>
          <a:bodyPr anchor="t" rtlCol="false" tIns="0" lIns="0" bIns="0" rIns="0">
            <a:spAutoFit/>
          </a:bodyPr>
          <a:lstStyle/>
          <a:p>
            <a:pPr>
              <a:lnSpc>
                <a:spcPts val="6160"/>
              </a:lnSpc>
              <a:spcBef>
                <a:spcPct val="0"/>
              </a:spcBef>
            </a:pPr>
            <a:r>
              <a:rPr lang="en-US" sz="4400">
                <a:solidFill>
                  <a:srgbClr val="000000"/>
                </a:solidFill>
                <a:latin typeface="Advent Pro Bold"/>
              </a:rPr>
              <a:t>Assignment operators are used to assign values to variables:</a:t>
            </a:r>
          </a:p>
        </p:txBody>
      </p:sp>
      <p:sp>
        <p:nvSpPr>
          <p:cNvPr name="TextBox 13" id="13"/>
          <p:cNvSpPr txBox="true"/>
          <p:nvPr/>
        </p:nvSpPr>
        <p:spPr>
          <a:xfrm rot="0">
            <a:off x="1800966" y="660134"/>
            <a:ext cx="14686067" cy="1443992"/>
          </a:xfrm>
          <a:prstGeom prst="rect">
            <a:avLst/>
          </a:prstGeom>
        </p:spPr>
        <p:txBody>
          <a:bodyPr anchor="t" rtlCol="false" tIns="0" lIns="0" bIns="0" rIns="0">
            <a:spAutoFit/>
          </a:bodyPr>
          <a:lstStyle/>
          <a:p>
            <a:pPr algn="ctr" marL="0" indent="0" lvl="0">
              <a:lnSpc>
                <a:spcPts val="11759"/>
              </a:lnSpc>
              <a:spcBef>
                <a:spcPct val="0"/>
              </a:spcBef>
            </a:pPr>
            <a:r>
              <a:rPr lang="en-US" sz="8399">
                <a:solidFill>
                  <a:srgbClr val="000000"/>
                </a:solidFill>
                <a:latin typeface="Marykate"/>
              </a:rPr>
              <a:t>PYTHON ASSIGNMENT OPERATORS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07033">
            <a:off x="-2656689" y="-3976651"/>
            <a:ext cx="9532125" cy="84575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0121" y="252147"/>
            <a:ext cx="3912750" cy="426141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139858" y="5286814"/>
            <a:ext cx="16008284" cy="4514227"/>
          </a:xfrm>
          <a:prstGeom prst="rect">
            <a:avLst/>
          </a:prstGeom>
        </p:spPr>
      </p:pic>
      <p:sp>
        <p:nvSpPr>
          <p:cNvPr name="TextBox 5" id="5"/>
          <p:cNvSpPr txBox="true"/>
          <p:nvPr/>
        </p:nvSpPr>
        <p:spPr>
          <a:xfrm rot="0">
            <a:off x="9548226" y="128322"/>
            <a:ext cx="8306878" cy="5706170"/>
          </a:xfrm>
          <a:prstGeom prst="rect">
            <a:avLst/>
          </a:prstGeom>
        </p:spPr>
        <p:txBody>
          <a:bodyPr anchor="t" rtlCol="false" tIns="0" lIns="0" bIns="0" rIns="0">
            <a:spAutoFit/>
          </a:bodyPr>
          <a:lstStyle/>
          <a:p>
            <a:pPr>
              <a:lnSpc>
                <a:spcPts val="11122"/>
              </a:lnSpc>
            </a:pPr>
            <a:r>
              <a:rPr lang="en-US" sz="8969" spc="8">
                <a:solidFill>
                  <a:srgbClr val="653924"/>
                </a:solidFill>
                <a:latin typeface="Brasika Bold"/>
              </a:rPr>
              <a:t>Python Comparison Operators</a:t>
            </a:r>
          </a:p>
          <a:p>
            <a:pPr>
              <a:lnSpc>
                <a:spcPts val="11122"/>
              </a:lnSpc>
            </a:pPr>
          </a:p>
        </p:txBody>
      </p:sp>
      <p:sp>
        <p:nvSpPr>
          <p:cNvPr name="TextBox 6" id="6"/>
          <p:cNvSpPr txBox="true"/>
          <p:nvPr/>
        </p:nvSpPr>
        <p:spPr>
          <a:xfrm rot="0">
            <a:off x="2718941" y="4408782"/>
            <a:ext cx="12850118" cy="635000"/>
          </a:xfrm>
          <a:prstGeom prst="rect">
            <a:avLst/>
          </a:prstGeom>
        </p:spPr>
        <p:txBody>
          <a:bodyPr anchor="t" rtlCol="false" tIns="0" lIns="0" bIns="0" rIns="0">
            <a:spAutoFit/>
          </a:bodyPr>
          <a:lstStyle/>
          <a:p>
            <a:pPr algn="ctr">
              <a:lnSpc>
                <a:spcPts val="4900"/>
              </a:lnSpc>
            </a:pPr>
            <a:r>
              <a:rPr lang="en-US" sz="3500">
                <a:solidFill>
                  <a:srgbClr val="653924"/>
                </a:solidFill>
                <a:latin typeface="Brasika"/>
              </a:rPr>
              <a:t>Comparison operators are used to compare two values: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365387" y="5127076"/>
            <a:ext cx="17557227" cy="3356529"/>
          </a:xfrm>
          <a:prstGeom prst="rect">
            <a:avLst/>
          </a:prstGeom>
        </p:spPr>
      </p:pic>
      <p:sp>
        <p:nvSpPr>
          <p:cNvPr name="TextBox 9" id="9"/>
          <p:cNvSpPr txBox="true"/>
          <p:nvPr/>
        </p:nvSpPr>
        <p:spPr>
          <a:xfrm rot="0">
            <a:off x="1650377" y="804168"/>
            <a:ext cx="14987246" cy="1378297"/>
          </a:xfrm>
          <a:prstGeom prst="rect">
            <a:avLst/>
          </a:prstGeom>
        </p:spPr>
        <p:txBody>
          <a:bodyPr anchor="t" rtlCol="false" tIns="0" lIns="0" bIns="0" rIns="0">
            <a:spAutoFit/>
          </a:bodyPr>
          <a:lstStyle/>
          <a:p>
            <a:pPr algn="ctr">
              <a:lnSpc>
                <a:spcPts val="10342"/>
              </a:lnSpc>
            </a:pPr>
            <a:r>
              <a:rPr lang="en-US" sz="8340" spc="8">
                <a:solidFill>
                  <a:srgbClr val="653924"/>
                </a:solidFill>
                <a:latin typeface="Brasika Bold"/>
              </a:rPr>
              <a:t>Python Logical Operators</a:t>
            </a:r>
          </a:p>
        </p:txBody>
      </p:sp>
      <p:sp>
        <p:nvSpPr>
          <p:cNvPr name="TextBox 10" id="10"/>
          <p:cNvSpPr txBox="true"/>
          <p:nvPr/>
        </p:nvSpPr>
        <p:spPr>
          <a:xfrm rot="0">
            <a:off x="3659671" y="2446207"/>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Logical operators are used to combine conditional statements: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58803" y="-1713494"/>
            <a:ext cx="8121818" cy="60692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4407" y="485845"/>
            <a:ext cx="3798803" cy="29078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47455">
            <a:off x="-3397600" y="6696745"/>
            <a:ext cx="8121818" cy="60692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1548" y="6967628"/>
            <a:ext cx="3348123" cy="2763723"/>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254057">
            <a:off x="-2607415" y="-2316889"/>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23218">
            <a:off x="13293300" y="7219300"/>
            <a:ext cx="6878732" cy="5605467"/>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311548" y="5742218"/>
            <a:ext cx="17701662" cy="2727996"/>
          </a:xfrm>
          <a:prstGeom prst="rect">
            <a:avLst/>
          </a:prstGeom>
        </p:spPr>
      </p:pic>
      <p:sp>
        <p:nvSpPr>
          <p:cNvPr name="TextBox 9" id="9"/>
          <p:cNvSpPr txBox="true"/>
          <p:nvPr/>
        </p:nvSpPr>
        <p:spPr>
          <a:xfrm rot="0">
            <a:off x="3750623" y="807136"/>
            <a:ext cx="10786755" cy="2179504"/>
          </a:xfrm>
          <a:prstGeom prst="rect">
            <a:avLst/>
          </a:prstGeom>
        </p:spPr>
        <p:txBody>
          <a:bodyPr anchor="t" rtlCol="false" tIns="0" lIns="0" bIns="0" rIns="0">
            <a:spAutoFit/>
          </a:bodyPr>
          <a:lstStyle/>
          <a:p>
            <a:pPr algn="ctr">
              <a:lnSpc>
                <a:spcPts val="8402"/>
              </a:lnSpc>
            </a:pPr>
            <a:r>
              <a:rPr lang="en-US" sz="6776" spc="6">
                <a:solidFill>
                  <a:srgbClr val="653924"/>
                </a:solidFill>
                <a:latin typeface="Brasika Bold"/>
              </a:rPr>
              <a:t>Python Identity Operators</a:t>
            </a:r>
          </a:p>
        </p:txBody>
      </p:sp>
      <p:sp>
        <p:nvSpPr>
          <p:cNvPr name="TextBox 10" id="10"/>
          <p:cNvSpPr txBox="true"/>
          <p:nvPr/>
        </p:nvSpPr>
        <p:spPr>
          <a:xfrm rot="0">
            <a:off x="3659671" y="2973566"/>
            <a:ext cx="10968659" cy="26734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Identity operators are used to compare the objects, not if they are equal, but if they are actually the same object, with the same memory location: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771073" y="6168670"/>
            <a:ext cx="16745854" cy="2480155"/>
          </a:xfrm>
          <a:prstGeom prst="rect">
            <a:avLst/>
          </a:prstGeom>
        </p:spPr>
      </p:pic>
      <p:sp>
        <p:nvSpPr>
          <p:cNvPr name="TextBox 11" id="11"/>
          <p:cNvSpPr txBox="true"/>
          <p:nvPr/>
        </p:nvSpPr>
        <p:spPr>
          <a:xfrm rot="0">
            <a:off x="2994624" y="1442917"/>
            <a:ext cx="12298752" cy="2576267"/>
          </a:xfrm>
          <a:prstGeom prst="rect">
            <a:avLst/>
          </a:prstGeom>
        </p:spPr>
        <p:txBody>
          <a:bodyPr anchor="t" rtlCol="false" tIns="0" lIns="0" bIns="0" rIns="0">
            <a:spAutoFit/>
          </a:bodyPr>
          <a:lstStyle/>
          <a:p>
            <a:pPr algn="ctr">
              <a:lnSpc>
                <a:spcPts val="9906"/>
              </a:lnSpc>
            </a:pPr>
            <a:r>
              <a:rPr lang="en-US" sz="7989" spc="7">
                <a:solidFill>
                  <a:srgbClr val="653924"/>
                </a:solidFill>
                <a:latin typeface="Brasika Bold"/>
              </a:rPr>
              <a:t>Python Membership Operators</a:t>
            </a:r>
          </a:p>
        </p:txBody>
      </p:sp>
      <p:sp>
        <p:nvSpPr>
          <p:cNvPr name="TextBox 12" id="12"/>
          <p:cNvSpPr txBox="true"/>
          <p:nvPr/>
        </p:nvSpPr>
        <p:spPr>
          <a:xfrm rot="0">
            <a:off x="3659671" y="4263553"/>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Membership operators are used to test if a sequence is presented in an object:</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970708" y="5486400"/>
            <a:ext cx="16346584" cy="4203944"/>
          </a:xfrm>
          <a:prstGeom prst="rect">
            <a:avLst/>
          </a:prstGeom>
        </p:spPr>
      </p:pic>
      <p:sp>
        <p:nvSpPr>
          <p:cNvPr name="TextBox 11" id="11"/>
          <p:cNvSpPr txBox="true"/>
          <p:nvPr/>
        </p:nvSpPr>
        <p:spPr>
          <a:xfrm rot="0">
            <a:off x="3838814" y="914400"/>
            <a:ext cx="10610372" cy="2898881"/>
          </a:xfrm>
          <a:prstGeom prst="rect">
            <a:avLst/>
          </a:prstGeom>
        </p:spPr>
        <p:txBody>
          <a:bodyPr anchor="t" rtlCol="false" tIns="0" lIns="0" bIns="0" rIns="0">
            <a:spAutoFit/>
          </a:bodyPr>
          <a:lstStyle/>
          <a:p>
            <a:pPr algn="ctr">
              <a:lnSpc>
                <a:spcPts val="11204"/>
              </a:lnSpc>
            </a:pPr>
            <a:r>
              <a:rPr lang="en-US" sz="9036" spc="9">
                <a:solidFill>
                  <a:srgbClr val="653924"/>
                </a:solidFill>
                <a:latin typeface="Brasika Bold"/>
              </a:rPr>
              <a:t>Python Bitwise Operators</a:t>
            </a:r>
          </a:p>
        </p:txBody>
      </p:sp>
      <p:sp>
        <p:nvSpPr>
          <p:cNvPr name="TextBox 12" id="12"/>
          <p:cNvSpPr txBox="true"/>
          <p:nvPr/>
        </p:nvSpPr>
        <p:spPr>
          <a:xfrm rot="0">
            <a:off x="3659671" y="3822648"/>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Bitwise operators are used to compare (binary) numbers: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12298">
            <a:off x="-2166280" y="-1255107"/>
            <a:ext cx="6035040"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86067">
            <a:off x="-2686064" y="6641428"/>
            <a:ext cx="7074608" cy="62771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598330">
            <a:off x="13105827" y="7886399"/>
            <a:ext cx="6291854" cy="42899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94823">
            <a:off x="13921378" y="-1152249"/>
            <a:ext cx="5028016" cy="597684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700" y="199428"/>
            <a:ext cx="2193339" cy="3361439"/>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230921" y="273365"/>
            <a:ext cx="3697828" cy="32135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290070" y="6706451"/>
            <a:ext cx="3315678" cy="3086595"/>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4230921" y="6706451"/>
            <a:ext cx="3237576" cy="3019776"/>
          </a:xfrm>
          <a:prstGeom prst="rect">
            <a:avLst/>
          </a:prstGeom>
        </p:spPr>
      </p:pic>
      <p:sp>
        <p:nvSpPr>
          <p:cNvPr name="TextBox 10" id="10"/>
          <p:cNvSpPr txBox="true"/>
          <p:nvPr/>
        </p:nvSpPr>
        <p:spPr>
          <a:xfrm rot="0">
            <a:off x="2490301" y="4198568"/>
            <a:ext cx="13307397" cy="1756514"/>
          </a:xfrm>
          <a:prstGeom prst="rect">
            <a:avLst/>
          </a:prstGeom>
        </p:spPr>
        <p:txBody>
          <a:bodyPr anchor="t" rtlCol="false" tIns="0" lIns="0" bIns="0" rIns="0">
            <a:spAutoFit/>
          </a:bodyPr>
          <a:lstStyle/>
          <a:p>
            <a:pPr algn="ctr">
              <a:lnSpc>
                <a:spcPts val="13281"/>
              </a:lnSpc>
            </a:pPr>
            <a:r>
              <a:rPr lang="en-US" sz="10711" spc="10">
                <a:solidFill>
                  <a:srgbClr val="653924"/>
                </a:solidFill>
                <a:latin typeface="Brasika Bold"/>
              </a:rPr>
              <a:t>Python If ... Else</a:t>
            </a:r>
          </a:p>
        </p:txBody>
      </p:sp>
      <p:pic>
        <p:nvPicPr>
          <p:cNvPr name="Picture 11" id="1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1262300">
            <a:off x="13000769" y="3317791"/>
            <a:ext cx="3665096" cy="6017322"/>
          </a:xfrm>
          <a:prstGeom prst="rect">
            <a:avLst/>
          </a:prstGeom>
        </p:spPr>
      </p:pic>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715408" y="6304782"/>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1028700" y="5143500"/>
            <a:ext cx="9154560" cy="4026630"/>
          </a:xfrm>
          <a:prstGeom prst="rect">
            <a:avLst/>
          </a:prstGeom>
        </p:spPr>
      </p:pic>
      <p:sp>
        <p:nvSpPr>
          <p:cNvPr name="TextBox 10" id="10"/>
          <p:cNvSpPr txBox="true"/>
          <p:nvPr/>
        </p:nvSpPr>
        <p:spPr>
          <a:xfrm rot="0">
            <a:off x="3307723" y="232860"/>
            <a:ext cx="11672553" cy="2434266"/>
          </a:xfrm>
          <a:prstGeom prst="rect">
            <a:avLst/>
          </a:prstGeom>
        </p:spPr>
        <p:txBody>
          <a:bodyPr anchor="t" rtlCol="false" tIns="0" lIns="0" bIns="0" rIns="0">
            <a:spAutoFit/>
          </a:bodyPr>
          <a:lstStyle/>
          <a:p>
            <a:pPr algn="ctr">
              <a:lnSpc>
                <a:spcPts val="9373"/>
              </a:lnSpc>
            </a:pPr>
            <a:r>
              <a:rPr lang="en-US" sz="7559" spc="7">
                <a:solidFill>
                  <a:srgbClr val="653924"/>
                </a:solidFill>
                <a:latin typeface="Brasika Bold"/>
              </a:rPr>
              <a:t>Python Conditions and If statements</a:t>
            </a:r>
          </a:p>
        </p:txBody>
      </p:sp>
      <p:sp>
        <p:nvSpPr>
          <p:cNvPr name="TextBox 11" id="11"/>
          <p:cNvSpPr txBox="true"/>
          <p:nvPr/>
        </p:nvSpPr>
        <p:spPr>
          <a:xfrm rot="0">
            <a:off x="2092711" y="2486152"/>
            <a:ext cx="7995397" cy="10477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Python supports the usual logical conditions from mathematics:</a:t>
            </a:r>
          </a:p>
        </p:txBody>
      </p:sp>
      <p:sp>
        <p:nvSpPr>
          <p:cNvPr name="TextBox 12" id="12"/>
          <p:cNvSpPr txBox="true"/>
          <p:nvPr/>
        </p:nvSpPr>
        <p:spPr>
          <a:xfrm rot="0">
            <a:off x="9144000" y="2981452"/>
            <a:ext cx="7995397" cy="26479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These conditions can be used in several ways, most commonly in "if statements" and loops.</a:t>
            </a:r>
          </a:p>
          <a:p>
            <a:pPr>
              <a:lnSpc>
                <a:spcPts val="4200"/>
              </a:lnSpc>
            </a:pPr>
            <a:r>
              <a:rPr lang="en-US" sz="3000">
                <a:solidFill>
                  <a:srgbClr val="663924"/>
                </a:solidFill>
                <a:latin typeface="Red Hat Display"/>
              </a:rPr>
              <a:t>An "if statement" is written by using the if keyword.</a:t>
            </a:r>
          </a:p>
          <a:p>
            <a:pPr>
              <a:lnSpc>
                <a:spcPts val="420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FA59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8860058">
            <a:off x="-3451171" y="7070755"/>
            <a:ext cx="7503141" cy="55250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91465">
            <a:off x="10916281" y="3383080"/>
            <a:ext cx="10593874" cy="10208642"/>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00399" y="3145105"/>
            <a:ext cx="17687202" cy="2347500"/>
          </a:xfrm>
          <a:prstGeom prst="rect">
            <a:avLst/>
          </a:prstGeom>
        </p:spPr>
      </p:pic>
      <p:sp>
        <p:nvSpPr>
          <p:cNvPr name="TextBox 5" id="5"/>
          <p:cNvSpPr txBox="true"/>
          <p:nvPr/>
        </p:nvSpPr>
        <p:spPr>
          <a:xfrm rot="0">
            <a:off x="1028700" y="933450"/>
            <a:ext cx="13040240" cy="3385405"/>
          </a:xfrm>
          <a:prstGeom prst="rect">
            <a:avLst/>
          </a:prstGeom>
        </p:spPr>
        <p:txBody>
          <a:bodyPr anchor="t" rtlCol="false" tIns="0" lIns="0" bIns="0" rIns="0">
            <a:spAutoFit/>
          </a:bodyPr>
          <a:lstStyle/>
          <a:p>
            <a:pPr>
              <a:lnSpc>
                <a:spcPts val="8764"/>
              </a:lnSpc>
            </a:pPr>
            <a:r>
              <a:rPr lang="en-US" sz="7067" spc="7">
                <a:solidFill>
                  <a:srgbClr val="6D342C"/>
                </a:solidFill>
                <a:latin typeface="Brasika Bold"/>
              </a:rPr>
              <a:t>Python Conditions and If statements</a:t>
            </a:r>
          </a:p>
          <a:p>
            <a:pPr>
              <a:lnSpc>
                <a:spcPts val="8764"/>
              </a:lnSpc>
            </a:pPr>
          </a:p>
        </p:txBody>
      </p:sp>
      <p:sp>
        <p:nvSpPr>
          <p:cNvPr name="TextBox 6" id="6"/>
          <p:cNvSpPr txBox="true"/>
          <p:nvPr/>
        </p:nvSpPr>
        <p:spPr>
          <a:xfrm rot="0">
            <a:off x="640457" y="5868751"/>
            <a:ext cx="17347144" cy="1384301"/>
          </a:xfrm>
          <a:prstGeom prst="rect">
            <a:avLst/>
          </a:prstGeom>
        </p:spPr>
        <p:txBody>
          <a:bodyPr anchor="t" rtlCol="false" tIns="0" lIns="0" bIns="0" rIns="0">
            <a:spAutoFit/>
          </a:bodyPr>
          <a:lstStyle/>
          <a:p>
            <a:pPr algn="ctr">
              <a:lnSpc>
                <a:spcPts val="3689"/>
              </a:lnSpc>
            </a:pPr>
            <a:r>
              <a:rPr lang="en-US" sz="2635">
                <a:solidFill>
                  <a:srgbClr val="6D342C"/>
                </a:solidFill>
                <a:latin typeface="Brasika"/>
              </a:rPr>
              <a:t>In this example we use two variables, a and b, which are used as part of the if statement to test whether b is greater than a. As a is 33, and b is 200, we know that 200 is greater than 33, and so we print to screen that "b is greater than a".</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sp>
        <p:nvSpPr>
          <p:cNvPr name="TextBox 3" id="3"/>
          <p:cNvSpPr txBox="true"/>
          <p:nvPr/>
        </p:nvSpPr>
        <p:spPr>
          <a:xfrm rot="0">
            <a:off x="1028700" y="2470098"/>
            <a:ext cx="9602341" cy="26734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Python relies on indentation (whitespace at the beginning of a line) to define scope in the code. Other programming languages often use curly-brackets for this purpose.</a:t>
            </a:r>
          </a:p>
        </p:txBody>
      </p:sp>
      <p:sp>
        <p:nvSpPr>
          <p:cNvPr name="TextBox 4" id="4"/>
          <p:cNvSpPr txBox="true"/>
          <p:nvPr/>
        </p:nvSpPr>
        <p:spPr>
          <a:xfrm rot="0">
            <a:off x="1028700" y="885825"/>
            <a:ext cx="7921765"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Indentation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C09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29972">
            <a:off x="12227933" y="-2913330"/>
            <a:ext cx="8123886" cy="852698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827689" y="697004"/>
            <a:ext cx="425402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801917" y="4433462"/>
            <a:ext cx="6342083" cy="4824838"/>
          </a:xfrm>
          <a:prstGeom prst="rect">
            <a:avLst/>
          </a:prstGeom>
        </p:spPr>
      </p:pic>
      <p:sp>
        <p:nvSpPr>
          <p:cNvPr name="TextBox 5" id="5"/>
          <p:cNvSpPr txBox="true"/>
          <p:nvPr/>
        </p:nvSpPr>
        <p:spPr>
          <a:xfrm rot="0">
            <a:off x="1028700" y="544604"/>
            <a:ext cx="16230600" cy="3815952"/>
          </a:xfrm>
          <a:prstGeom prst="rect">
            <a:avLst/>
          </a:prstGeom>
        </p:spPr>
        <p:txBody>
          <a:bodyPr anchor="t" rtlCol="false" tIns="0" lIns="0" bIns="0" rIns="0">
            <a:spAutoFit/>
          </a:bodyPr>
          <a:lstStyle/>
          <a:p>
            <a:pPr>
              <a:lnSpc>
                <a:spcPts val="14718"/>
              </a:lnSpc>
            </a:pPr>
            <a:r>
              <a:rPr lang="en-US" sz="11869" spc="11">
                <a:solidFill>
                  <a:srgbClr val="884C42"/>
                </a:solidFill>
                <a:latin typeface="Brasika Bold"/>
              </a:rPr>
              <a:t>Data types: Dictionary</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395920" y="6905813"/>
            <a:ext cx="17496159" cy="2958909"/>
          </a:xfrm>
          <a:prstGeom prst="rect">
            <a:avLst/>
          </a:prstGeom>
        </p:spPr>
      </p:pic>
      <p:pic>
        <p:nvPicPr>
          <p:cNvPr name="Picture 11" id="11"/>
          <p:cNvPicPr>
            <a:picLocks noChangeAspect="true"/>
          </p:cNvPicPr>
          <p:nvPr/>
        </p:nvPicPr>
        <p:blipFill>
          <a:blip r:embed="rId18"/>
          <a:srcRect l="0" t="14224" r="0" b="0"/>
          <a:stretch>
            <a:fillRect/>
          </a:stretch>
        </p:blipFill>
        <p:spPr>
          <a:xfrm flipH="false" flipV="false" rot="0">
            <a:off x="189045" y="3225280"/>
            <a:ext cx="17909909" cy="1619525"/>
          </a:xfrm>
          <a:prstGeom prst="rect">
            <a:avLst/>
          </a:prstGeom>
        </p:spPr>
      </p:pic>
      <p:pic>
        <p:nvPicPr>
          <p:cNvPr name="Picture 12" id="12"/>
          <p:cNvPicPr>
            <a:picLocks noChangeAspect="true"/>
          </p:cNvPicPr>
          <p:nvPr/>
        </p:nvPicPr>
        <p:blipFill>
          <a:blip r:embed="rId19"/>
          <a:srcRect l="0" t="0" r="0" b="0"/>
          <a:stretch>
            <a:fillRect/>
          </a:stretch>
        </p:blipFill>
        <p:spPr>
          <a:xfrm flipH="false" flipV="false" rot="0">
            <a:off x="189045" y="4035042"/>
            <a:ext cx="1099310" cy="445757"/>
          </a:xfrm>
          <a:prstGeom prst="rect">
            <a:avLst/>
          </a:prstGeom>
        </p:spPr>
      </p:pic>
      <p:sp>
        <p:nvSpPr>
          <p:cNvPr name="TextBox 13" id="13"/>
          <p:cNvSpPr txBox="true"/>
          <p:nvPr/>
        </p:nvSpPr>
        <p:spPr>
          <a:xfrm rot="0">
            <a:off x="2976512" y="244403"/>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Indentation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306974" y="7325990"/>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7514794"/>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594882" y="8661440"/>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495705" y="4366077"/>
            <a:ext cx="17216281" cy="2321738"/>
          </a:xfrm>
          <a:prstGeom prst="rect">
            <a:avLst/>
          </a:prstGeom>
        </p:spPr>
      </p:pic>
      <p:sp>
        <p:nvSpPr>
          <p:cNvPr name="TextBox 10" id="10"/>
          <p:cNvSpPr txBox="true"/>
          <p:nvPr/>
        </p:nvSpPr>
        <p:spPr>
          <a:xfrm rot="0">
            <a:off x="2976512" y="374303"/>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Elif</a:t>
            </a:r>
          </a:p>
        </p:txBody>
      </p:sp>
      <p:sp>
        <p:nvSpPr>
          <p:cNvPr name="TextBox 11" id="11"/>
          <p:cNvSpPr txBox="true"/>
          <p:nvPr/>
        </p:nvSpPr>
        <p:spPr>
          <a:xfrm rot="0">
            <a:off x="4701845" y="2146877"/>
            <a:ext cx="9165991" cy="1813802"/>
          </a:xfrm>
          <a:prstGeom prst="rect">
            <a:avLst/>
          </a:prstGeom>
        </p:spPr>
        <p:txBody>
          <a:bodyPr anchor="t" rtlCol="false" tIns="0" lIns="0" bIns="0" rIns="0">
            <a:spAutoFit/>
          </a:bodyPr>
          <a:lstStyle/>
          <a:p>
            <a:pPr>
              <a:lnSpc>
                <a:spcPts val="4814"/>
              </a:lnSpc>
            </a:pPr>
            <a:r>
              <a:rPr lang="en-US" sz="3439">
                <a:solidFill>
                  <a:srgbClr val="663924"/>
                </a:solidFill>
                <a:latin typeface="Red Hat Display"/>
              </a:rPr>
              <a:t>The elif keyword is pythons way of saying "if the previous conditions were not true, then try this condition".</a:t>
            </a:r>
          </a:p>
        </p:txBody>
      </p:sp>
      <p:sp>
        <p:nvSpPr>
          <p:cNvPr name="TextBox 12" id="12"/>
          <p:cNvSpPr txBox="true"/>
          <p:nvPr/>
        </p:nvSpPr>
        <p:spPr>
          <a:xfrm rot="0">
            <a:off x="1046542" y="6602090"/>
            <a:ext cx="16194915" cy="1058823"/>
          </a:xfrm>
          <a:prstGeom prst="rect">
            <a:avLst/>
          </a:prstGeom>
        </p:spPr>
        <p:txBody>
          <a:bodyPr anchor="t" rtlCol="false" tIns="0" lIns="0" bIns="0" rIns="0">
            <a:spAutoFit/>
          </a:bodyPr>
          <a:lstStyle/>
          <a:p>
            <a:pPr algn="ctr">
              <a:lnSpc>
                <a:spcPts val="4140"/>
              </a:lnSpc>
            </a:pPr>
            <a:r>
              <a:rPr lang="en-US" sz="2957">
                <a:solidFill>
                  <a:srgbClr val="000000"/>
                </a:solidFill>
                <a:latin typeface="Canva Sans"/>
              </a:rPr>
              <a:t>In this example a is equal to b, so the first condition is not true, but the elif condition is true, so we print to screen that "a and b are equal".</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12298">
            <a:off x="-2166280" y="-1255107"/>
            <a:ext cx="6035040"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86067">
            <a:off x="-3537304" y="7629635"/>
            <a:ext cx="7074608" cy="62771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598330">
            <a:off x="13523285" y="8969241"/>
            <a:ext cx="6291854" cy="42899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94823">
            <a:off x="13921378" y="-1152249"/>
            <a:ext cx="5028016" cy="597684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700" y="199428"/>
            <a:ext cx="2193339" cy="3361439"/>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230921" y="273365"/>
            <a:ext cx="3697828" cy="32135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29139" y="7681593"/>
            <a:ext cx="3315678" cy="3086595"/>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5050424" y="7748412"/>
            <a:ext cx="3237576" cy="3019776"/>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1988992" y="1880148"/>
            <a:ext cx="14310016" cy="964720"/>
          </a:xfrm>
          <a:prstGeom prst="rect">
            <a:avLst/>
          </a:prstGeom>
        </p:spPr>
      </p:pic>
      <p:pic>
        <p:nvPicPr>
          <p:cNvPr name="Picture 11" id="11"/>
          <p:cNvPicPr>
            <a:picLocks noChangeAspect="true"/>
          </p:cNvPicPr>
          <p:nvPr/>
        </p:nvPicPr>
        <p:blipFill>
          <a:blip r:embed="rId19"/>
          <a:srcRect l="0" t="0" r="0" b="0"/>
          <a:stretch>
            <a:fillRect/>
          </a:stretch>
        </p:blipFill>
        <p:spPr>
          <a:xfrm flipH="false" flipV="false" rot="0">
            <a:off x="1685260" y="3265543"/>
            <a:ext cx="14917480" cy="2445489"/>
          </a:xfrm>
          <a:prstGeom prst="rect">
            <a:avLst/>
          </a:prstGeom>
        </p:spPr>
      </p:pic>
      <p:sp>
        <p:nvSpPr>
          <p:cNvPr name="TextBox 12" id="12"/>
          <p:cNvSpPr txBox="true"/>
          <p:nvPr/>
        </p:nvSpPr>
        <p:spPr>
          <a:xfrm rot="0">
            <a:off x="2490301" y="140015"/>
            <a:ext cx="13307397" cy="1756514"/>
          </a:xfrm>
          <a:prstGeom prst="rect">
            <a:avLst/>
          </a:prstGeom>
        </p:spPr>
        <p:txBody>
          <a:bodyPr anchor="t" rtlCol="false" tIns="0" lIns="0" bIns="0" rIns="0">
            <a:spAutoFit/>
          </a:bodyPr>
          <a:lstStyle/>
          <a:p>
            <a:pPr algn="ctr">
              <a:lnSpc>
                <a:spcPts val="13281"/>
              </a:lnSpc>
            </a:pPr>
            <a:r>
              <a:rPr lang="en-US" sz="10711" spc="10">
                <a:solidFill>
                  <a:srgbClr val="653924"/>
                </a:solidFill>
                <a:latin typeface="Brasika Bold"/>
              </a:rPr>
              <a:t>Else</a:t>
            </a:r>
          </a:p>
        </p:txBody>
      </p:sp>
      <p:sp>
        <p:nvSpPr>
          <p:cNvPr name="TextBox 13" id="13"/>
          <p:cNvSpPr txBox="true"/>
          <p:nvPr/>
        </p:nvSpPr>
        <p:spPr>
          <a:xfrm rot="0">
            <a:off x="1245151" y="6356872"/>
            <a:ext cx="15797699" cy="1991615"/>
          </a:xfrm>
          <a:prstGeom prst="rect">
            <a:avLst/>
          </a:prstGeom>
        </p:spPr>
        <p:txBody>
          <a:bodyPr anchor="t" rtlCol="false" tIns="0" lIns="0" bIns="0" rIns="0">
            <a:spAutoFit/>
          </a:bodyPr>
          <a:lstStyle/>
          <a:p>
            <a:pPr algn="ctr">
              <a:lnSpc>
                <a:spcPts val="3920"/>
              </a:lnSpc>
            </a:pPr>
            <a:r>
              <a:rPr lang="en-US" sz="2800">
                <a:solidFill>
                  <a:srgbClr val="653924"/>
                </a:solidFill>
                <a:latin typeface="Canva Sans"/>
              </a:rPr>
              <a:t>In this example a is greater than b, so the first condition is not true, also the elif condition is not true, so we go to the else condition and print to screen that "a is greater than b".</a:t>
            </a:r>
          </a:p>
          <a:p>
            <a:pPr algn="ctr">
              <a:lnSpc>
                <a:spcPts val="3920"/>
              </a:lnSpc>
            </a:pPr>
            <a:r>
              <a:rPr lang="en-US" sz="2800">
                <a:solidFill>
                  <a:srgbClr val="653924"/>
                </a:solidFill>
                <a:latin typeface="Canva Sans"/>
              </a:rPr>
              <a:t>You can also have an else without the elif:</a:t>
            </a:r>
          </a:p>
          <a:p>
            <a:pPr algn="ctr">
              <a:lnSpc>
                <a:spcPts val="3920"/>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07033">
            <a:off x="-2656689" y="-3976651"/>
            <a:ext cx="9532125" cy="84575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0121" y="252147"/>
            <a:ext cx="3912750" cy="426141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53472" y="3641268"/>
            <a:ext cx="17781056" cy="2437403"/>
          </a:xfrm>
          <a:prstGeom prst="rect">
            <a:avLst/>
          </a:prstGeom>
        </p:spPr>
      </p:pic>
      <p:sp>
        <p:nvSpPr>
          <p:cNvPr name="TextBox 5" id="5"/>
          <p:cNvSpPr txBox="true"/>
          <p:nvPr/>
        </p:nvSpPr>
        <p:spPr>
          <a:xfrm rot="0">
            <a:off x="7772864" y="417596"/>
            <a:ext cx="2742272" cy="1485238"/>
          </a:xfrm>
          <a:prstGeom prst="rect">
            <a:avLst/>
          </a:prstGeom>
        </p:spPr>
        <p:txBody>
          <a:bodyPr anchor="t" rtlCol="false" tIns="0" lIns="0" bIns="0" rIns="0">
            <a:spAutoFit/>
          </a:bodyPr>
          <a:lstStyle/>
          <a:p>
            <a:pPr>
              <a:lnSpc>
                <a:spcPts val="11122"/>
              </a:lnSpc>
            </a:pPr>
            <a:r>
              <a:rPr lang="en-US" sz="8969" spc="8">
                <a:solidFill>
                  <a:srgbClr val="653924"/>
                </a:solidFill>
                <a:latin typeface="Brasika Bold"/>
              </a:rPr>
              <a:t>Else</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191665" y="4298870"/>
            <a:ext cx="17863943" cy="1809007"/>
          </a:xfrm>
          <a:prstGeom prst="rect">
            <a:avLst/>
          </a:prstGeom>
        </p:spPr>
      </p:pic>
      <p:sp>
        <p:nvSpPr>
          <p:cNvPr name="TextBox 11" id="11"/>
          <p:cNvSpPr txBox="true"/>
          <p:nvPr/>
        </p:nvSpPr>
        <p:spPr>
          <a:xfrm rot="0">
            <a:off x="2976512" y="523894"/>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Short Hand If</a:t>
            </a:r>
          </a:p>
        </p:txBody>
      </p:sp>
      <p:sp>
        <p:nvSpPr>
          <p:cNvPr name="TextBox 12" id="12"/>
          <p:cNvSpPr txBox="true"/>
          <p:nvPr/>
        </p:nvSpPr>
        <p:spPr>
          <a:xfrm rot="0">
            <a:off x="3870033" y="2153904"/>
            <a:ext cx="10547934" cy="2084907"/>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If you have only one statement to execute, you can put it on the same line as the if statement.</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3193506" y="3627641"/>
            <a:ext cx="10968659" cy="19971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If you have only one statement to execute, one for if, and one for else, you can put it all on the same line:</a:t>
            </a:r>
          </a:p>
        </p:txBody>
      </p:sp>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9" id="9"/>
          <p:cNvPicPr>
            <a:picLocks noChangeAspect="true"/>
          </p:cNvPicPr>
          <p:nvPr/>
        </p:nvPicPr>
        <p:blipFill>
          <a:blip r:embed="rId14"/>
          <a:srcRect l="0" t="0" r="0" b="0"/>
          <a:stretch>
            <a:fillRect/>
          </a:stretch>
        </p:blipFill>
        <p:spPr>
          <a:xfrm flipH="false" flipV="false" rot="0">
            <a:off x="651120" y="5306089"/>
            <a:ext cx="16985759" cy="1946984"/>
          </a:xfrm>
          <a:prstGeom prst="rect">
            <a:avLst/>
          </a:prstGeom>
        </p:spPr>
      </p:pic>
      <p:pic>
        <p:nvPicPr>
          <p:cNvPr name="Picture 10" id="10"/>
          <p:cNvPicPr>
            <a:picLocks noChangeAspect="true"/>
          </p:cNvPicPr>
          <p:nvPr/>
        </p:nvPicPr>
        <p:blipFill>
          <a:blip r:embed="rId15"/>
          <a:srcRect l="0" t="0" r="0" b="0"/>
          <a:stretch>
            <a:fillRect/>
          </a:stretch>
        </p:blipFill>
        <p:spPr>
          <a:xfrm flipH="false" flipV="false" rot="0">
            <a:off x="3524974" y="7253073"/>
            <a:ext cx="11238052" cy="2673656"/>
          </a:xfrm>
          <a:prstGeom prst="rect">
            <a:avLst/>
          </a:prstGeom>
        </p:spPr>
      </p:pic>
      <p:sp>
        <p:nvSpPr>
          <p:cNvPr name="TextBox 11" id="11"/>
          <p:cNvSpPr txBox="true"/>
          <p:nvPr/>
        </p:nvSpPr>
        <p:spPr>
          <a:xfrm rot="0">
            <a:off x="2976512" y="352356"/>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Short Hand If ... Else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58803" y="-1713494"/>
            <a:ext cx="8121818" cy="60692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4407" y="485845"/>
            <a:ext cx="3798803" cy="29078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47455">
            <a:off x="-3397600" y="6696745"/>
            <a:ext cx="8121818" cy="60692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1548" y="6967628"/>
            <a:ext cx="3348123" cy="2763723"/>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254057">
            <a:off x="-2607415" y="-2316889"/>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23218">
            <a:off x="13293300" y="7219300"/>
            <a:ext cx="6878732" cy="5605467"/>
          </a:xfrm>
          <a:prstGeom prst="rect">
            <a:avLst/>
          </a:prstGeom>
        </p:spPr>
      </p:pic>
      <p:pic>
        <p:nvPicPr>
          <p:cNvPr name="Picture 8" id="8"/>
          <p:cNvPicPr>
            <a:picLocks noChangeAspect="true"/>
          </p:cNvPicPr>
          <p:nvPr/>
        </p:nvPicPr>
        <p:blipFill>
          <a:blip r:embed="rId14"/>
          <a:srcRect l="0" t="0" r="0" b="0"/>
          <a:stretch>
            <a:fillRect/>
          </a:stretch>
        </p:blipFill>
        <p:spPr>
          <a:xfrm flipH="false" flipV="false" rot="0">
            <a:off x="515287" y="3723030"/>
            <a:ext cx="17497923" cy="4063188"/>
          </a:xfrm>
          <a:prstGeom prst="rect">
            <a:avLst/>
          </a:prstGeom>
        </p:spPr>
      </p:pic>
      <p:sp>
        <p:nvSpPr>
          <p:cNvPr name="TextBox 9" id="9"/>
          <p:cNvSpPr txBox="true"/>
          <p:nvPr/>
        </p:nvSpPr>
        <p:spPr>
          <a:xfrm rot="0">
            <a:off x="2976512" y="342970"/>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Short Hand If ... Else</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837763"/>
            <a:ext cx="12442268" cy="44688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27301" y="4212063"/>
            <a:ext cx="18033398" cy="1862875"/>
          </a:xfrm>
          <a:prstGeom prst="rect">
            <a:avLst/>
          </a:prstGeom>
        </p:spPr>
      </p:pic>
      <p:sp>
        <p:nvSpPr>
          <p:cNvPr name="TextBox 5" id="5"/>
          <p:cNvSpPr txBox="true"/>
          <p:nvPr/>
        </p:nvSpPr>
        <p:spPr>
          <a:xfrm rot="0">
            <a:off x="1028700" y="1125511"/>
            <a:ext cx="2958739"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And</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31071">
            <a:off x="-2450931" y="-1897677"/>
            <a:ext cx="5689393" cy="504804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04674">
            <a:off x="14784260" y="5208463"/>
            <a:ext cx="8285388" cy="73513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32742">
            <a:off x="-4273656" y="5582601"/>
            <a:ext cx="8285388" cy="73513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21957">
            <a:off x="14784260" y="-4321876"/>
            <a:ext cx="8285388" cy="735139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85965" y="-1028700"/>
            <a:ext cx="3897838"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921345" y="5981122"/>
            <a:ext cx="3366655" cy="4114800"/>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49954" y="356882"/>
            <a:ext cx="3638046" cy="278475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0552" y="5981122"/>
            <a:ext cx="3233251" cy="3521362"/>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227258" y="4182957"/>
            <a:ext cx="17833485" cy="1921087"/>
          </a:xfrm>
          <a:prstGeom prst="rect">
            <a:avLst/>
          </a:prstGeom>
        </p:spPr>
      </p:pic>
      <p:sp>
        <p:nvSpPr>
          <p:cNvPr name="TextBox 11" id="11"/>
          <p:cNvSpPr txBox="true"/>
          <p:nvPr/>
        </p:nvSpPr>
        <p:spPr>
          <a:xfrm rot="0">
            <a:off x="2467178" y="214007"/>
            <a:ext cx="13353644" cy="1770293"/>
          </a:xfrm>
          <a:prstGeom prst="rect">
            <a:avLst/>
          </a:prstGeom>
        </p:spPr>
        <p:txBody>
          <a:bodyPr anchor="t" rtlCol="false" tIns="0" lIns="0" bIns="0" rIns="0">
            <a:spAutoFit/>
          </a:bodyPr>
          <a:lstStyle/>
          <a:p>
            <a:pPr algn="ctr">
              <a:lnSpc>
                <a:spcPts val="13316"/>
              </a:lnSpc>
            </a:pPr>
            <a:r>
              <a:rPr lang="en-US" sz="10739" spc="10">
                <a:solidFill>
                  <a:srgbClr val="653924"/>
                </a:solidFill>
                <a:latin typeface="Brasika Bold"/>
              </a:rPr>
              <a:t>Or</a:t>
            </a:r>
          </a:p>
        </p:txBody>
      </p:sp>
      <p:sp>
        <p:nvSpPr>
          <p:cNvPr name="TextBox 12" id="12"/>
          <p:cNvSpPr txBox="true"/>
          <p:nvPr/>
        </p:nvSpPr>
        <p:spPr>
          <a:xfrm rot="0">
            <a:off x="2605191" y="1907139"/>
            <a:ext cx="13077618" cy="1320852"/>
          </a:xfrm>
          <a:prstGeom prst="rect">
            <a:avLst/>
          </a:prstGeom>
        </p:spPr>
        <p:txBody>
          <a:bodyPr anchor="t" rtlCol="false" tIns="0" lIns="0" bIns="0" rIns="0">
            <a:spAutoFit/>
          </a:bodyPr>
          <a:lstStyle/>
          <a:p>
            <a:pPr algn="ctr">
              <a:lnSpc>
                <a:spcPts val="5372"/>
              </a:lnSpc>
            </a:pPr>
            <a:r>
              <a:rPr lang="en-US" sz="3581">
                <a:solidFill>
                  <a:srgbClr val="663924"/>
                </a:solidFill>
                <a:latin typeface="Red Hat Display"/>
              </a:rPr>
              <a:t>The or keyword is a logical operator, and is used to combine conditional statements: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744120" y="571132"/>
            <a:ext cx="16799760" cy="9055278"/>
            <a:chOff x="0" y="0"/>
            <a:chExt cx="22399680" cy="12073705"/>
          </a:xfrm>
        </p:grpSpPr>
        <p:pic>
          <p:nvPicPr>
            <p:cNvPr name="Picture 4" id="4"/>
            <p:cNvPicPr>
              <a:picLocks noChangeAspect="true"/>
            </p:cNvPicPr>
            <p:nvPr/>
          </p:nvPicPr>
          <p:blipFill>
            <a:blip r:embed="rId3"/>
            <a:srcRect l="0" t="3518" r="0" b="28697"/>
            <a:stretch>
              <a:fillRect/>
            </a:stretch>
          </p:blipFill>
          <p:spPr>
            <a:xfrm flipH="false" flipV="false" rot="0">
              <a:off x="0" y="477426"/>
              <a:ext cx="22399680" cy="1159627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19120689" y="362640"/>
              <a:ext cx="1917687" cy="1806113"/>
            </a:xfrm>
            <a:prstGeom prst="rect">
              <a:avLst/>
            </a:prstGeom>
          </p:spPr>
        </p:pic>
      </p:grpSp>
      <p:sp>
        <p:nvSpPr>
          <p:cNvPr name="TextBox 6" id="6"/>
          <p:cNvSpPr txBox="true"/>
          <p:nvPr/>
        </p:nvSpPr>
        <p:spPr>
          <a:xfrm rot="0">
            <a:off x="3462660" y="616304"/>
            <a:ext cx="11783786" cy="2209800"/>
          </a:xfrm>
          <a:prstGeom prst="rect">
            <a:avLst/>
          </a:prstGeom>
        </p:spPr>
        <p:txBody>
          <a:bodyPr anchor="t" rtlCol="false" tIns="0" lIns="0" bIns="0" rIns="0">
            <a:spAutoFit/>
          </a:bodyPr>
          <a:lstStyle/>
          <a:p>
            <a:pPr algn="ctr">
              <a:lnSpc>
                <a:spcPts val="16799"/>
              </a:lnSpc>
            </a:pPr>
            <a:r>
              <a:rPr lang="en-US" sz="15999" spc="671">
                <a:solidFill>
                  <a:srgbClr val="000000"/>
                </a:solidFill>
                <a:latin typeface="Marykate"/>
              </a:rPr>
              <a:t>NESTED IF</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4964489" y="-128129"/>
            <a:ext cx="1260418" cy="1398523"/>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50047">
            <a:off x="2737392" y="8258064"/>
            <a:ext cx="3348950" cy="135175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31315" y="6145889"/>
            <a:ext cx="2194959" cy="2788054"/>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83691">
            <a:off x="-109045" y="86688"/>
            <a:ext cx="3883048" cy="3049957"/>
          </a:xfrm>
          <a:prstGeom prst="rect">
            <a:avLst/>
          </a:prstGeom>
        </p:spPr>
      </p:pic>
      <p:pic>
        <p:nvPicPr>
          <p:cNvPr name="Picture 11" id="11"/>
          <p:cNvPicPr>
            <a:picLocks noChangeAspect="true"/>
          </p:cNvPicPr>
          <p:nvPr/>
        </p:nvPicPr>
        <p:blipFill>
          <a:blip r:embed="rId14"/>
          <a:srcRect l="0" t="0" r="0" b="0"/>
          <a:stretch>
            <a:fillRect/>
          </a:stretch>
        </p:blipFill>
        <p:spPr>
          <a:xfrm flipH="false" flipV="false" rot="0">
            <a:off x="371022" y="4728638"/>
            <a:ext cx="17545955" cy="2834500"/>
          </a:xfrm>
          <a:prstGeom prst="rect">
            <a:avLst/>
          </a:prstGeom>
        </p:spPr>
      </p:pic>
      <p:sp>
        <p:nvSpPr>
          <p:cNvPr name="TextBox 12" id="12"/>
          <p:cNvSpPr txBox="true"/>
          <p:nvPr/>
        </p:nvSpPr>
        <p:spPr>
          <a:xfrm rot="0">
            <a:off x="3260235" y="2721329"/>
            <a:ext cx="11767531" cy="1820545"/>
          </a:xfrm>
          <a:prstGeom prst="rect">
            <a:avLst/>
          </a:prstGeom>
        </p:spPr>
        <p:txBody>
          <a:bodyPr anchor="t" rtlCol="false" tIns="0" lIns="0" bIns="0" rIns="0">
            <a:spAutoFit/>
          </a:bodyPr>
          <a:lstStyle/>
          <a:p>
            <a:pPr algn="ctr">
              <a:lnSpc>
                <a:spcPts val="7280"/>
              </a:lnSpc>
            </a:pPr>
            <a:r>
              <a:rPr lang="en-US" sz="5200" spc="26">
                <a:solidFill>
                  <a:srgbClr val="000000"/>
                </a:solidFill>
                <a:latin typeface="Satisfy"/>
              </a:rPr>
              <a:t>You can have if statements inside if statements, this is called nested if statements.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2848345" y="4135121"/>
            <a:ext cx="12591309" cy="5986156"/>
          </a:xfrm>
          <a:prstGeom prst="rect">
            <a:avLst/>
          </a:prstGeom>
        </p:spPr>
      </p:pic>
      <p:sp>
        <p:nvSpPr>
          <p:cNvPr name="TextBox 11" id="11"/>
          <p:cNvSpPr txBox="true"/>
          <p:nvPr/>
        </p:nvSpPr>
        <p:spPr>
          <a:xfrm rot="0">
            <a:off x="2976512" y="775593"/>
            <a:ext cx="12334976" cy="502533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Dictionary Methods</a:t>
            </a:r>
          </a:p>
          <a:p>
            <a:pPr algn="ctr">
              <a:lnSpc>
                <a:spcPts val="13025"/>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7019" y="7625956"/>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63077" y="529488"/>
            <a:ext cx="2242847" cy="1990017"/>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288872" y="3455253"/>
            <a:ext cx="17710256" cy="3376494"/>
          </a:xfrm>
          <a:prstGeom prst="rect">
            <a:avLst/>
          </a:prstGeom>
        </p:spPr>
      </p:pic>
      <p:sp>
        <p:nvSpPr>
          <p:cNvPr name="TextBox 9" id="9"/>
          <p:cNvSpPr txBox="true"/>
          <p:nvPr/>
        </p:nvSpPr>
        <p:spPr>
          <a:xfrm rot="0">
            <a:off x="2484664" y="117935"/>
            <a:ext cx="13318671" cy="3366135"/>
          </a:xfrm>
          <a:prstGeom prst="rect">
            <a:avLst/>
          </a:prstGeom>
        </p:spPr>
        <p:txBody>
          <a:bodyPr anchor="t" rtlCol="false" tIns="0" lIns="0" bIns="0" rIns="0">
            <a:spAutoFit/>
          </a:bodyPr>
          <a:lstStyle/>
          <a:p>
            <a:pPr algn="ctr">
              <a:lnSpc>
                <a:spcPts val="13439"/>
              </a:lnSpc>
            </a:pPr>
            <a:r>
              <a:rPr lang="en-US" sz="9600">
                <a:solidFill>
                  <a:srgbClr val="000000"/>
                </a:solidFill>
                <a:latin typeface="Marykate"/>
              </a:rPr>
              <a:t>THE PASS STATEMENT</a:t>
            </a:r>
          </a:p>
          <a:p>
            <a:pPr algn="ctr" marL="0" indent="0" lvl="0">
              <a:lnSpc>
                <a:spcPts val="13439"/>
              </a:lnSpc>
              <a:spcBef>
                <a:spcPct val="0"/>
              </a:spcBef>
            </a:pPr>
          </a:p>
        </p:txBody>
      </p:sp>
      <p:sp>
        <p:nvSpPr>
          <p:cNvPr name="TextBox 10" id="10"/>
          <p:cNvSpPr txBox="true"/>
          <p:nvPr/>
        </p:nvSpPr>
        <p:spPr>
          <a:xfrm rot="0">
            <a:off x="2484664" y="1805765"/>
            <a:ext cx="13318671" cy="1332230"/>
          </a:xfrm>
          <a:prstGeom prst="rect">
            <a:avLst/>
          </a:prstGeom>
        </p:spPr>
        <p:txBody>
          <a:bodyPr anchor="t" rtlCol="false" tIns="0" lIns="0" bIns="0" rIns="0">
            <a:spAutoFit/>
          </a:bodyPr>
          <a:lstStyle/>
          <a:p>
            <a:pPr algn="ctr">
              <a:lnSpc>
                <a:spcPts val="5319"/>
              </a:lnSpc>
            </a:pPr>
            <a:r>
              <a:rPr lang="en-US" sz="3799">
                <a:solidFill>
                  <a:srgbClr val="000000"/>
                </a:solidFill>
                <a:latin typeface="Marykate"/>
              </a:rPr>
              <a:t>if statements cannot be empty, but if you for some reason have an if statement with no content, put in the pass statement to avoid getting an error.</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FA59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8860058">
            <a:off x="-2674089" y="6357063"/>
            <a:ext cx="7503141" cy="55250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91465">
            <a:off x="10916281" y="3383080"/>
            <a:ext cx="10593874" cy="1020864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262300">
            <a:off x="14955901" y="4700001"/>
            <a:ext cx="3665096" cy="6017322"/>
          </a:xfrm>
          <a:prstGeom prst="rect">
            <a:avLst/>
          </a:prstGeom>
        </p:spPr>
      </p:pic>
      <p:sp>
        <p:nvSpPr>
          <p:cNvPr name="TextBox 5" id="5"/>
          <p:cNvSpPr txBox="true"/>
          <p:nvPr/>
        </p:nvSpPr>
        <p:spPr>
          <a:xfrm rot="0">
            <a:off x="2021305" y="4090286"/>
            <a:ext cx="14245389" cy="1954027"/>
          </a:xfrm>
          <a:prstGeom prst="rect">
            <a:avLst/>
          </a:prstGeom>
        </p:spPr>
        <p:txBody>
          <a:bodyPr anchor="t" rtlCol="false" tIns="0" lIns="0" bIns="0" rIns="0">
            <a:spAutoFit/>
          </a:bodyPr>
          <a:lstStyle/>
          <a:p>
            <a:pPr>
              <a:lnSpc>
                <a:spcPts val="14718"/>
              </a:lnSpc>
            </a:pPr>
            <a:r>
              <a:rPr lang="en-US" sz="11869" spc="11">
                <a:solidFill>
                  <a:srgbClr val="6D342C"/>
                </a:solidFill>
                <a:latin typeface="Brasika Bold"/>
              </a:rPr>
              <a:t>Python For Loops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715408" y="6304782"/>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sp>
        <p:nvSpPr>
          <p:cNvPr name="TextBox 9" id="9"/>
          <p:cNvSpPr txBox="true"/>
          <p:nvPr/>
        </p:nvSpPr>
        <p:spPr>
          <a:xfrm rot="0">
            <a:off x="3634704" y="267745"/>
            <a:ext cx="11018591" cy="4485230"/>
          </a:xfrm>
          <a:prstGeom prst="rect">
            <a:avLst/>
          </a:prstGeom>
        </p:spPr>
        <p:txBody>
          <a:bodyPr anchor="t" rtlCol="false" tIns="0" lIns="0" bIns="0" rIns="0">
            <a:spAutoFit/>
          </a:bodyPr>
          <a:lstStyle/>
          <a:p>
            <a:pPr algn="ctr">
              <a:lnSpc>
                <a:spcPts val="11635"/>
              </a:lnSpc>
            </a:pPr>
            <a:r>
              <a:rPr lang="en-US" sz="9383" spc="9">
                <a:solidFill>
                  <a:srgbClr val="653924"/>
                </a:solidFill>
                <a:latin typeface="Brasika Bold"/>
              </a:rPr>
              <a:t>Python For Loops</a:t>
            </a:r>
          </a:p>
          <a:p>
            <a:pPr algn="ctr">
              <a:lnSpc>
                <a:spcPts val="11635"/>
              </a:lnSpc>
            </a:pPr>
          </a:p>
        </p:txBody>
      </p:sp>
      <p:sp>
        <p:nvSpPr>
          <p:cNvPr name="TextBox 10" id="10"/>
          <p:cNvSpPr txBox="true"/>
          <p:nvPr/>
        </p:nvSpPr>
        <p:spPr>
          <a:xfrm rot="0">
            <a:off x="5146302" y="3562350"/>
            <a:ext cx="7995397" cy="15811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A for loop is used for iterating over a sequence (that is either a list, a tuple, a dictionary, a set, or a string).</a:t>
            </a:r>
          </a:p>
        </p:txBody>
      </p:sp>
      <p:sp>
        <p:nvSpPr>
          <p:cNvPr name="TextBox 11" id="11"/>
          <p:cNvSpPr txBox="true"/>
          <p:nvPr/>
        </p:nvSpPr>
        <p:spPr>
          <a:xfrm rot="0">
            <a:off x="5146302" y="5146415"/>
            <a:ext cx="7995397" cy="26479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This is less like the for keyword in other programming languages, and works more like an iterator method as found in other object-orientated programming languages.</a:t>
            </a:r>
          </a:p>
          <a:p>
            <a:pPr>
              <a:lnSpc>
                <a:spcPts val="4200"/>
              </a:lnSpc>
            </a:pPr>
          </a:p>
        </p:txBody>
      </p:sp>
      <p:sp>
        <p:nvSpPr>
          <p:cNvPr name="TextBox 12" id="12"/>
          <p:cNvSpPr txBox="true"/>
          <p:nvPr/>
        </p:nvSpPr>
        <p:spPr>
          <a:xfrm rot="0">
            <a:off x="5146302" y="7677150"/>
            <a:ext cx="7995397" cy="15811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With the for loop we can execute a set of statements, once for each item in a list, tuple, set etc.</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3659671" y="7814057"/>
            <a:ext cx="10968659" cy="1320852"/>
          </a:xfrm>
          <a:prstGeom prst="rect">
            <a:avLst/>
          </a:prstGeom>
        </p:spPr>
        <p:txBody>
          <a:bodyPr anchor="t" rtlCol="false" tIns="0" lIns="0" bIns="0" rIns="0">
            <a:spAutoFit/>
          </a:bodyPr>
          <a:lstStyle/>
          <a:p>
            <a:pPr>
              <a:lnSpc>
                <a:spcPts val="5372"/>
              </a:lnSpc>
            </a:pPr>
            <a:r>
              <a:rPr lang="en-US" sz="3581">
                <a:solidFill>
                  <a:srgbClr val="663924"/>
                </a:solidFill>
                <a:latin typeface="Red Hat Display"/>
              </a:rPr>
              <a:t>The for loop does not require an indexing variable to set beforehand.</a:t>
            </a:r>
          </a:p>
        </p:txBody>
      </p:sp>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9" id="9"/>
          <p:cNvPicPr>
            <a:picLocks noChangeAspect="true"/>
          </p:cNvPicPr>
          <p:nvPr/>
        </p:nvPicPr>
        <p:blipFill>
          <a:blip r:embed="rId14"/>
          <a:srcRect l="0" t="0" r="0" b="0"/>
          <a:stretch>
            <a:fillRect/>
          </a:stretch>
        </p:blipFill>
        <p:spPr>
          <a:xfrm flipH="false" flipV="false" rot="0">
            <a:off x="351604" y="4156269"/>
            <a:ext cx="17543311" cy="3076210"/>
          </a:xfrm>
          <a:prstGeom prst="rect">
            <a:avLst/>
          </a:prstGeom>
        </p:spPr>
      </p:pic>
      <p:sp>
        <p:nvSpPr>
          <p:cNvPr name="TextBox 10" id="10"/>
          <p:cNvSpPr txBox="true"/>
          <p:nvPr/>
        </p:nvSpPr>
        <p:spPr>
          <a:xfrm rot="0">
            <a:off x="3157135" y="127451"/>
            <a:ext cx="11973731" cy="3266205"/>
          </a:xfrm>
          <a:prstGeom prst="rect">
            <a:avLst/>
          </a:prstGeom>
        </p:spPr>
        <p:txBody>
          <a:bodyPr anchor="t" rtlCol="false" tIns="0" lIns="0" bIns="0" rIns="0">
            <a:spAutoFit/>
          </a:bodyPr>
          <a:lstStyle/>
          <a:p>
            <a:pPr algn="ctr">
              <a:lnSpc>
                <a:spcPts val="12644"/>
              </a:lnSpc>
            </a:pPr>
            <a:r>
              <a:rPr lang="en-US" sz="10197" spc="10">
                <a:solidFill>
                  <a:srgbClr val="653924"/>
                </a:solidFill>
                <a:latin typeface="Brasika Bold"/>
              </a:rPr>
              <a:t>Python For Loops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5143500"/>
            <a:ext cx="16291641" cy="3109254"/>
          </a:xfrm>
          <a:prstGeom prst="rect">
            <a:avLst/>
          </a:prstGeom>
        </p:spPr>
      </p:pic>
      <p:sp>
        <p:nvSpPr>
          <p:cNvPr name="TextBox 4" id="4"/>
          <p:cNvSpPr txBox="true"/>
          <p:nvPr/>
        </p:nvSpPr>
        <p:spPr>
          <a:xfrm rot="0">
            <a:off x="1028700" y="3510375"/>
            <a:ext cx="9602341"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Even strings are iterable objects, they contain a sequence of characters:</a:t>
            </a:r>
          </a:p>
        </p:txBody>
      </p:sp>
      <p:sp>
        <p:nvSpPr>
          <p:cNvPr name="TextBox 5" id="5"/>
          <p:cNvSpPr txBox="true"/>
          <p:nvPr/>
        </p:nvSpPr>
        <p:spPr>
          <a:xfrm rot="0">
            <a:off x="1028700" y="1163611"/>
            <a:ext cx="10825601" cy="2371109"/>
          </a:xfrm>
          <a:prstGeom prst="rect">
            <a:avLst/>
          </a:prstGeom>
        </p:spPr>
        <p:txBody>
          <a:bodyPr anchor="t" rtlCol="false" tIns="0" lIns="0" bIns="0" rIns="0">
            <a:spAutoFit/>
          </a:bodyPr>
          <a:lstStyle/>
          <a:p>
            <a:pPr>
              <a:lnSpc>
                <a:spcPts val="9105"/>
              </a:lnSpc>
            </a:pPr>
            <a:r>
              <a:rPr lang="en-US" sz="7342" spc="7">
                <a:solidFill>
                  <a:srgbClr val="653924"/>
                </a:solidFill>
                <a:latin typeface="Brasika Bold"/>
              </a:rPr>
              <a:t>Looping Through a String</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58803" y="-1713494"/>
            <a:ext cx="8121818" cy="60692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4407" y="485845"/>
            <a:ext cx="3798803" cy="29078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47455">
            <a:off x="-3397600" y="6696745"/>
            <a:ext cx="8121818" cy="60692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1548" y="6967628"/>
            <a:ext cx="3348123" cy="2763723"/>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254057">
            <a:off x="-2607415" y="-2316889"/>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23218">
            <a:off x="13293300" y="7219300"/>
            <a:ext cx="6878732" cy="5605467"/>
          </a:xfrm>
          <a:prstGeom prst="rect">
            <a:avLst/>
          </a:prstGeom>
        </p:spPr>
      </p:pic>
      <p:sp>
        <p:nvSpPr>
          <p:cNvPr name="TextBox 8" id="8"/>
          <p:cNvSpPr txBox="true"/>
          <p:nvPr/>
        </p:nvSpPr>
        <p:spPr>
          <a:xfrm rot="0">
            <a:off x="3659671" y="3555522"/>
            <a:ext cx="10968659" cy="19971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With the break statement we can stop the loop before it has looped through all the items:</a:t>
            </a:r>
          </a:p>
          <a:p>
            <a:pPr marL="773346" indent="-386673" lvl="1">
              <a:lnSpc>
                <a:spcPts val="5372"/>
              </a:lnSpc>
              <a:buFont typeface="Arial"/>
              <a:buChar char="•"/>
            </a:pPr>
            <a:r>
              <a:rPr lang="en-US" sz="3581">
                <a:solidFill>
                  <a:srgbClr val="663924"/>
                </a:solidFill>
                <a:latin typeface="Red Hat Display"/>
              </a:rPr>
              <a:t>Exit the loop when x is "banana":</a:t>
            </a:r>
          </a:p>
        </p:txBody>
      </p:sp>
      <p:pic>
        <p:nvPicPr>
          <p:cNvPr name="Picture 9" id="9"/>
          <p:cNvPicPr>
            <a:picLocks noChangeAspect="true"/>
          </p:cNvPicPr>
          <p:nvPr/>
        </p:nvPicPr>
        <p:blipFill>
          <a:blip r:embed="rId14"/>
          <a:srcRect l="0" t="0" r="0" b="0"/>
          <a:stretch>
            <a:fillRect/>
          </a:stretch>
        </p:blipFill>
        <p:spPr>
          <a:xfrm flipH="false" flipV="false" rot="0">
            <a:off x="293169" y="5729552"/>
            <a:ext cx="17701662" cy="2619937"/>
          </a:xfrm>
          <a:prstGeom prst="rect">
            <a:avLst/>
          </a:prstGeom>
        </p:spPr>
      </p:pic>
      <p:sp>
        <p:nvSpPr>
          <p:cNvPr name="TextBox 10" id="10"/>
          <p:cNvSpPr txBox="true"/>
          <p:nvPr/>
        </p:nvSpPr>
        <p:spPr>
          <a:xfrm rot="0">
            <a:off x="2976512" y="342970"/>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break Statement</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626030" y="5486400"/>
            <a:ext cx="17035941" cy="2569426"/>
          </a:xfrm>
          <a:prstGeom prst="rect">
            <a:avLst/>
          </a:prstGeom>
        </p:spPr>
      </p:pic>
      <p:sp>
        <p:nvSpPr>
          <p:cNvPr name="TextBox 11" id="11"/>
          <p:cNvSpPr txBox="true"/>
          <p:nvPr/>
        </p:nvSpPr>
        <p:spPr>
          <a:xfrm rot="0">
            <a:off x="2976512" y="527494"/>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break Statement</a:t>
            </a:r>
          </a:p>
        </p:txBody>
      </p:sp>
      <p:sp>
        <p:nvSpPr>
          <p:cNvPr name="TextBox 12" id="12"/>
          <p:cNvSpPr txBox="true"/>
          <p:nvPr/>
        </p:nvSpPr>
        <p:spPr>
          <a:xfrm rot="0">
            <a:off x="3659671" y="3822648"/>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Exit the loop when x is "banana", but this time the break comes before the print:</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31071">
            <a:off x="-1892354" y="-1571098"/>
            <a:ext cx="5689393" cy="504804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04674">
            <a:off x="14784260" y="5208463"/>
            <a:ext cx="8285388" cy="73513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32742">
            <a:off x="-4273656" y="5582601"/>
            <a:ext cx="8285388" cy="73513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21957">
            <a:off x="13680473" y="-4562508"/>
            <a:ext cx="8285388" cy="735139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52343" y="-886808"/>
            <a:ext cx="3897838"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921345" y="5981122"/>
            <a:ext cx="3366655" cy="4114800"/>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185121" y="443233"/>
            <a:ext cx="3638046" cy="278475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0552" y="5981122"/>
            <a:ext cx="3233251" cy="3521362"/>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232722" y="5037853"/>
            <a:ext cx="17822557" cy="2703950"/>
          </a:xfrm>
          <a:prstGeom prst="rect">
            <a:avLst/>
          </a:prstGeom>
        </p:spPr>
      </p:pic>
      <p:sp>
        <p:nvSpPr>
          <p:cNvPr name="TextBox 11" id="11"/>
          <p:cNvSpPr txBox="true"/>
          <p:nvPr/>
        </p:nvSpPr>
        <p:spPr>
          <a:xfrm rot="0">
            <a:off x="2467178" y="38042"/>
            <a:ext cx="13353644" cy="3452266"/>
          </a:xfrm>
          <a:prstGeom prst="rect">
            <a:avLst/>
          </a:prstGeom>
        </p:spPr>
        <p:txBody>
          <a:bodyPr anchor="t" rtlCol="false" tIns="0" lIns="0" bIns="0" rIns="0">
            <a:spAutoFit/>
          </a:bodyPr>
          <a:lstStyle/>
          <a:p>
            <a:pPr algn="ctr">
              <a:lnSpc>
                <a:spcPts val="13316"/>
              </a:lnSpc>
            </a:pPr>
            <a:r>
              <a:rPr lang="en-US" sz="10739" spc="10">
                <a:solidFill>
                  <a:srgbClr val="653924"/>
                </a:solidFill>
                <a:latin typeface="Brasika Bold"/>
              </a:rPr>
              <a:t>The continue Statement</a:t>
            </a:r>
          </a:p>
        </p:txBody>
      </p:sp>
      <p:sp>
        <p:nvSpPr>
          <p:cNvPr name="TextBox 12" id="12"/>
          <p:cNvSpPr txBox="true"/>
          <p:nvPr/>
        </p:nvSpPr>
        <p:spPr>
          <a:xfrm rot="0">
            <a:off x="2467178" y="3362231"/>
            <a:ext cx="13077618" cy="1320852"/>
          </a:xfrm>
          <a:prstGeom prst="rect">
            <a:avLst/>
          </a:prstGeom>
        </p:spPr>
        <p:txBody>
          <a:bodyPr anchor="t" rtlCol="false" tIns="0" lIns="0" bIns="0" rIns="0">
            <a:spAutoFit/>
          </a:bodyPr>
          <a:lstStyle/>
          <a:p>
            <a:pPr algn="ctr">
              <a:lnSpc>
                <a:spcPts val="5372"/>
              </a:lnSpc>
            </a:pPr>
            <a:r>
              <a:rPr lang="en-US" sz="3581">
                <a:solidFill>
                  <a:srgbClr val="663924"/>
                </a:solidFill>
                <a:latin typeface="Red Hat Display"/>
              </a:rPr>
              <a:t>With the continue statement we can stop the current iteration of the loop, and continue with the next:</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3659671" y="2597049"/>
            <a:ext cx="10968659" cy="605477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To loop through a set of code a specified number of times, we can use the range() function,</a:t>
            </a:r>
          </a:p>
          <a:p>
            <a:pPr marL="773346" indent="-386673" lvl="1">
              <a:lnSpc>
                <a:spcPts val="5372"/>
              </a:lnSpc>
              <a:buFont typeface="Arial"/>
              <a:buChar char="•"/>
            </a:pPr>
            <a:r>
              <a:rPr lang="en-US" sz="3581">
                <a:solidFill>
                  <a:srgbClr val="663924"/>
                </a:solidFill>
                <a:latin typeface="Red Hat Display"/>
              </a:rPr>
              <a:t>The range() function returns a sequence of numbers, starting from 0 by default, and increments by 1 (by default), and ends at a specified number.</a:t>
            </a:r>
          </a:p>
          <a:p>
            <a:pPr marL="773346" indent="-386673" lvl="1">
              <a:lnSpc>
                <a:spcPts val="5372"/>
              </a:lnSpc>
              <a:buFont typeface="Arial"/>
              <a:buChar char="•"/>
            </a:pPr>
            <a:r>
              <a:rPr lang="en-US" sz="3581">
                <a:solidFill>
                  <a:srgbClr val="663924"/>
                </a:solidFill>
                <a:latin typeface="Red Hat Display"/>
              </a:rPr>
              <a:t>Using the range() function:</a:t>
            </a:r>
          </a:p>
          <a:p>
            <a:pPr>
              <a:lnSpc>
                <a:spcPts val="5372"/>
              </a:lnSpc>
            </a:pPr>
          </a:p>
          <a:p>
            <a:pPr>
              <a:lnSpc>
                <a:spcPts val="5372"/>
              </a:lnSpc>
            </a:pPr>
          </a:p>
        </p:txBody>
      </p:sp>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9" id="9"/>
          <p:cNvPicPr>
            <a:picLocks noChangeAspect="true"/>
          </p:cNvPicPr>
          <p:nvPr/>
        </p:nvPicPr>
        <p:blipFill>
          <a:blip r:embed="rId14"/>
          <a:srcRect l="0" t="0" r="0" b="0"/>
          <a:stretch>
            <a:fillRect/>
          </a:stretch>
        </p:blipFill>
        <p:spPr>
          <a:xfrm flipH="false" flipV="false" rot="0">
            <a:off x="1765597" y="7311932"/>
            <a:ext cx="13735123" cy="2710640"/>
          </a:xfrm>
          <a:prstGeom prst="rect">
            <a:avLst/>
          </a:prstGeom>
        </p:spPr>
      </p:pic>
      <p:sp>
        <p:nvSpPr>
          <p:cNvPr name="TextBox 10" id="10"/>
          <p:cNvSpPr txBox="true"/>
          <p:nvPr/>
        </p:nvSpPr>
        <p:spPr>
          <a:xfrm rot="0">
            <a:off x="3412707" y="-133350"/>
            <a:ext cx="11651817" cy="3191247"/>
          </a:xfrm>
          <a:prstGeom prst="rect">
            <a:avLst/>
          </a:prstGeom>
        </p:spPr>
        <p:txBody>
          <a:bodyPr anchor="t" rtlCol="false" tIns="0" lIns="0" bIns="0" rIns="0">
            <a:spAutoFit/>
          </a:bodyPr>
          <a:lstStyle/>
          <a:p>
            <a:pPr algn="ctr">
              <a:lnSpc>
                <a:spcPts val="12304"/>
              </a:lnSpc>
            </a:pPr>
            <a:r>
              <a:rPr lang="en-US" sz="9923" spc="9">
                <a:solidFill>
                  <a:srgbClr val="653924"/>
                </a:solidFill>
                <a:latin typeface="Brasika Bold"/>
              </a:rPr>
              <a:t>The range() Function</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2976512" y="-180213"/>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range() Function</a:t>
            </a:r>
          </a:p>
        </p:txBody>
      </p:sp>
      <p:sp>
        <p:nvSpPr>
          <p:cNvPr name="TextBox 8" id="8"/>
          <p:cNvSpPr txBox="true"/>
          <p:nvPr/>
        </p:nvSpPr>
        <p:spPr>
          <a:xfrm rot="0">
            <a:off x="3659671" y="2882887"/>
            <a:ext cx="10968659" cy="47022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Note that range(6) is not the values of 0 to 6, but the values 0 to 5.</a:t>
            </a:r>
          </a:p>
          <a:p>
            <a:pPr marL="773346" indent="-386673" lvl="1">
              <a:lnSpc>
                <a:spcPts val="5372"/>
              </a:lnSpc>
              <a:buFont typeface="Arial"/>
              <a:buChar char="•"/>
            </a:pPr>
            <a:r>
              <a:rPr lang="en-US" sz="3581">
                <a:solidFill>
                  <a:srgbClr val="663924"/>
                </a:solidFill>
                <a:latin typeface="Red Hat Display"/>
              </a:rPr>
              <a:t>The range() function defaults to 0 as a starting value, however it is possible to specify the starting value by adding a parameter: range(2, 6), which means values from 2 to 6 (but not including 6):</a:t>
            </a:r>
          </a:p>
          <a:p>
            <a:pPr marL="773346" indent="-386673" lvl="1">
              <a:lnSpc>
                <a:spcPts val="5372"/>
              </a:lnSpc>
              <a:buFont typeface="Arial"/>
              <a:buChar char="•"/>
            </a:pPr>
            <a:r>
              <a:rPr lang="en-US" sz="3581">
                <a:solidFill>
                  <a:srgbClr val="663924"/>
                </a:solidFill>
                <a:latin typeface="Red Hat Display"/>
              </a:rPr>
              <a:t>Using the start parameter:</a:t>
            </a:r>
          </a:p>
        </p:txBody>
      </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10" id="10"/>
          <p:cNvPicPr>
            <a:picLocks noChangeAspect="true"/>
          </p:cNvPicPr>
          <p:nvPr/>
        </p:nvPicPr>
        <p:blipFill>
          <a:blip r:embed="rId14"/>
          <a:srcRect l="0" t="0" r="0" b="0"/>
          <a:stretch>
            <a:fillRect/>
          </a:stretch>
        </p:blipFill>
        <p:spPr>
          <a:xfrm flipH="false" flipV="false" rot="0">
            <a:off x="1650377" y="7585114"/>
            <a:ext cx="14987246" cy="259751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A59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8860058">
            <a:off x="-2674089" y="6357063"/>
            <a:ext cx="7503141" cy="55250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91465">
            <a:off x="10916281" y="3383080"/>
            <a:ext cx="10593874" cy="1020864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262300">
            <a:off x="13000769" y="3317791"/>
            <a:ext cx="3665096" cy="6017322"/>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365196" y="3742529"/>
            <a:ext cx="12376659" cy="6049900"/>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1646655" y="279606"/>
            <a:ext cx="6373325" cy="7458701"/>
          </a:xfrm>
          <a:prstGeom prst="rect">
            <a:avLst/>
          </a:prstGeom>
        </p:spPr>
      </p:pic>
      <p:sp>
        <p:nvSpPr>
          <p:cNvPr name="TextBox 7" id="7"/>
          <p:cNvSpPr txBox="true"/>
          <p:nvPr/>
        </p:nvSpPr>
        <p:spPr>
          <a:xfrm rot="0">
            <a:off x="1028700" y="876300"/>
            <a:ext cx="16230600" cy="1954027"/>
          </a:xfrm>
          <a:prstGeom prst="rect">
            <a:avLst/>
          </a:prstGeom>
        </p:spPr>
        <p:txBody>
          <a:bodyPr anchor="t" rtlCol="false" tIns="0" lIns="0" bIns="0" rIns="0">
            <a:spAutoFit/>
          </a:bodyPr>
          <a:lstStyle/>
          <a:p>
            <a:pPr>
              <a:lnSpc>
                <a:spcPts val="14718"/>
              </a:lnSpc>
            </a:pPr>
            <a:r>
              <a:rPr lang="en-US" sz="11869" spc="11">
                <a:solidFill>
                  <a:srgbClr val="6D342C"/>
                </a:solidFill>
                <a:latin typeface="Brasika Bold"/>
              </a:rPr>
              <a:t>get()</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715408" y="6304782"/>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2956886" y="6304782"/>
            <a:ext cx="12374227" cy="3229492"/>
          </a:xfrm>
          <a:prstGeom prst="rect">
            <a:avLst/>
          </a:prstGeom>
        </p:spPr>
      </p:pic>
      <p:sp>
        <p:nvSpPr>
          <p:cNvPr name="TextBox 10" id="10"/>
          <p:cNvSpPr txBox="true"/>
          <p:nvPr/>
        </p:nvSpPr>
        <p:spPr>
          <a:xfrm rot="0">
            <a:off x="2630455" y="-92762"/>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range() Function</a:t>
            </a:r>
          </a:p>
        </p:txBody>
      </p:sp>
      <p:sp>
        <p:nvSpPr>
          <p:cNvPr name="TextBox 11" id="11"/>
          <p:cNvSpPr txBox="true"/>
          <p:nvPr/>
        </p:nvSpPr>
        <p:spPr>
          <a:xfrm rot="0">
            <a:off x="4800245" y="2981452"/>
            <a:ext cx="7995397" cy="31813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663924"/>
                </a:solidFill>
                <a:latin typeface="Red Hat Display"/>
              </a:rPr>
              <a:t>The range() function defaults to increment the sequence by 1, however it is possible to specify the increment value by adding a third parameter: range(2, 30, 3):</a:t>
            </a:r>
          </a:p>
          <a:p>
            <a:pPr marL="647700" indent="-323850" lvl="1">
              <a:lnSpc>
                <a:spcPts val="4200"/>
              </a:lnSpc>
              <a:buFont typeface="Arial"/>
              <a:buChar char="•"/>
            </a:pPr>
            <a:r>
              <a:rPr lang="en-US" sz="3000">
                <a:solidFill>
                  <a:srgbClr val="663924"/>
                </a:solidFill>
                <a:latin typeface="Red Hat Display"/>
              </a:rPr>
              <a:t>Increment the sequence with 3 (default is 1):</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sp>
        <p:nvSpPr>
          <p:cNvPr name="TextBox 7" id="7"/>
          <p:cNvSpPr txBox="true"/>
          <p:nvPr/>
        </p:nvSpPr>
        <p:spPr>
          <a:xfrm rot="0">
            <a:off x="3659671" y="1793823"/>
            <a:ext cx="10968659" cy="334967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The else keyword in a for loop specifies a block of code to be executed when the loop is finished:</a:t>
            </a:r>
          </a:p>
          <a:p>
            <a:pPr marL="773346" indent="-386673" lvl="1">
              <a:lnSpc>
                <a:spcPts val="5372"/>
              </a:lnSpc>
              <a:buFont typeface="Arial"/>
              <a:buChar char="•"/>
            </a:pPr>
            <a:r>
              <a:rPr lang="en-US" sz="3581">
                <a:solidFill>
                  <a:srgbClr val="663924"/>
                </a:solidFill>
                <a:latin typeface="Red Hat Display"/>
              </a:rPr>
              <a:t>Print all numbers from 0 to 5, and print a message when the loop has ended:</a:t>
            </a:r>
          </a:p>
          <a:p>
            <a:pPr>
              <a:lnSpc>
                <a:spcPts val="5372"/>
              </a:lnSpc>
            </a:pPr>
          </a:p>
        </p:txBody>
      </p:sp>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9" id="9"/>
          <p:cNvPicPr>
            <a:picLocks noChangeAspect="true"/>
          </p:cNvPicPr>
          <p:nvPr/>
        </p:nvPicPr>
        <p:blipFill>
          <a:blip r:embed="rId14"/>
          <a:srcRect l="0" t="0" r="0" b="0"/>
          <a:stretch>
            <a:fillRect/>
          </a:stretch>
        </p:blipFill>
        <p:spPr>
          <a:xfrm flipH="false" flipV="false" rot="0">
            <a:off x="2825632" y="4431038"/>
            <a:ext cx="12636736" cy="2310717"/>
          </a:xfrm>
          <a:prstGeom prst="rect">
            <a:avLst/>
          </a:prstGeom>
        </p:spPr>
      </p:pic>
      <p:pic>
        <p:nvPicPr>
          <p:cNvPr name="Picture 10" id="10"/>
          <p:cNvPicPr>
            <a:picLocks noChangeAspect="true"/>
          </p:cNvPicPr>
          <p:nvPr/>
        </p:nvPicPr>
        <p:blipFill>
          <a:blip r:embed="rId15"/>
          <a:srcRect l="0" t="0" r="0" b="0"/>
          <a:stretch>
            <a:fillRect/>
          </a:stretch>
        </p:blipFill>
        <p:spPr>
          <a:xfrm flipH="false" flipV="false" rot="0">
            <a:off x="3932371" y="6922035"/>
            <a:ext cx="10423258" cy="397979"/>
          </a:xfrm>
          <a:prstGeom prst="rect">
            <a:avLst/>
          </a:prstGeom>
        </p:spPr>
      </p:pic>
      <p:pic>
        <p:nvPicPr>
          <p:cNvPr name="Picture 11" id="11"/>
          <p:cNvPicPr>
            <a:picLocks noChangeAspect="true"/>
          </p:cNvPicPr>
          <p:nvPr/>
        </p:nvPicPr>
        <p:blipFill>
          <a:blip r:embed="rId16"/>
          <a:srcRect l="0" t="0" r="0" b="0"/>
          <a:stretch>
            <a:fillRect/>
          </a:stretch>
        </p:blipFill>
        <p:spPr>
          <a:xfrm flipH="false" flipV="false" rot="0">
            <a:off x="4134791" y="7500989"/>
            <a:ext cx="10018418" cy="422062"/>
          </a:xfrm>
          <a:prstGeom prst="rect">
            <a:avLst/>
          </a:prstGeom>
        </p:spPr>
      </p:pic>
      <p:pic>
        <p:nvPicPr>
          <p:cNvPr name="Picture 12" id="12"/>
          <p:cNvPicPr>
            <a:picLocks noChangeAspect="true"/>
          </p:cNvPicPr>
          <p:nvPr/>
        </p:nvPicPr>
        <p:blipFill>
          <a:blip r:embed="rId17"/>
          <a:srcRect l="0" t="0" r="0" b="0"/>
          <a:stretch>
            <a:fillRect/>
          </a:stretch>
        </p:blipFill>
        <p:spPr>
          <a:xfrm flipH="false" flipV="false" rot="0">
            <a:off x="2548843" y="8096302"/>
            <a:ext cx="13190314" cy="2077215"/>
          </a:xfrm>
          <a:prstGeom prst="rect">
            <a:avLst/>
          </a:prstGeom>
        </p:spPr>
      </p:pic>
      <p:sp>
        <p:nvSpPr>
          <p:cNvPr name="TextBox 13" id="13"/>
          <p:cNvSpPr txBox="true"/>
          <p:nvPr/>
        </p:nvSpPr>
        <p:spPr>
          <a:xfrm rot="0">
            <a:off x="2976512" y="140483"/>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Else in For Loop</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1926682" y="6192738"/>
            <a:ext cx="14434636" cy="3343931"/>
          </a:xfrm>
          <a:prstGeom prst="rect">
            <a:avLst/>
          </a:prstGeom>
        </p:spPr>
      </p:pic>
      <p:sp>
        <p:nvSpPr>
          <p:cNvPr name="TextBox 11" id="11"/>
          <p:cNvSpPr txBox="true"/>
          <p:nvPr/>
        </p:nvSpPr>
        <p:spPr>
          <a:xfrm rot="0">
            <a:off x="2976512" y="1658871"/>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Nested Loops</a:t>
            </a:r>
          </a:p>
        </p:txBody>
      </p:sp>
      <p:sp>
        <p:nvSpPr>
          <p:cNvPr name="TextBox 12" id="12"/>
          <p:cNvSpPr txBox="true"/>
          <p:nvPr/>
        </p:nvSpPr>
        <p:spPr>
          <a:xfrm rot="0">
            <a:off x="3870033" y="4030346"/>
            <a:ext cx="10547934" cy="2084907"/>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A nested loop is a loop inside a loop.</a:t>
            </a:r>
          </a:p>
          <a:p>
            <a:pPr marL="809218" indent="-404609" lvl="1">
              <a:lnSpc>
                <a:spcPts val="5622"/>
              </a:lnSpc>
              <a:buFont typeface="Arial"/>
              <a:buChar char="•"/>
            </a:pPr>
            <a:r>
              <a:rPr lang="en-US" sz="3748">
                <a:solidFill>
                  <a:srgbClr val="663924"/>
                </a:solidFill>
                <a:latin typeface="Red Hat Display"/>
              </a:rPr>
              <a:t>The "inner loop" will be executed one time for each iteration of the "outer loop":</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6382698"/>
            <a:ext cx="16230600" cy="2066899"/>
          </a:xfrm>
          <a:prstGeom prst="rect">
            <a:avLst/>
          </a:prstGeom>
        </p:spPr>
      </p:pic>
      <p:sp>
        <p:nvSpPr>
          <p:cNvPr name="TextBox 4" id="4"/>
          <p:cNvSpPr txBox="true"/>
          <p:nvPr/>
        </p:nvSpPr>
        <p:spPr>
          <a:xfrm rot="0">
            <a:off x="1028700" y="3510375"/>
            <a:ext cx="9602341" cy="267340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for loops cannot be empty, but if you for some reason have a for loop with no content, put in the pass statement to avoid getting an error.</a:t>
            </a:r>
          </a:p>
        </p:txBody>
      </p:sp>
      <p:sp>
        <p:nvSpPr>
          <p:cNvPr name="TextBox 5" id="5"/>
          <p:cNvSpPr txBox="true"/>
          <p:nvPr/>
        </p:nvSpPr>
        <p:spPr>
          <a:xfrm rot="0">
            <a:off x="1028700" y="187446"/>
            <a:ext cx="10839423" cy="4956054"/>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The pass Statement</a:t>
            </a:r>
          </a:p>
          <a:p>
            <a:pPr>
              <a:lnSpc>
                <a:spcPts val="12821"/>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DBC09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67109" y="-3928849"/>
            <a:ext cx="12140613" cy="907234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052373">
            <a:off x="-593831" y="-356807"/>
            <a:ext cx="5856905" cy="52161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65070">
            <a:off x="12377529" y="290004"/>
            <a:ext cx="5282496" cy="4590706"/>
          </a:xfrm>
          <a:prstGeom prst="rect">
            <a:avLst/>
          </a:prstGeom>
        </p:spPr>
      </p:pic>
      <p:sp>
        <p:nvSpPr>
          <p:cNvPr name="TextBox 5" id="5"/>
          <p:cNvSpPr txBox="true"/>
          <p:nvPr/>
        </p:nvSpPr>
        <p:spPr>
          <a:xfrm rot="0">
            <a:off x="1028700" y="4090286"/>
            <a:ext cx="16230600" cy="1954027"/>
          </a:xfrm>
          <a:prstGeom prst="rect">
            <a:avLst/>
          </a:prstGeom>
        </p:spPr>
        <p:txBody>
          <a:bodyPr anchor="t" rtlCol="false" tIns="0" lIns="0" bIns="0" rIns="0">
            <a:spAutoFit/>
          </a:bodyPr>
          <a:lstStyle/>
          <a:p>
            <a:pPr>
              <a:lnSpc>
                <a:spcPts val="14718"/>
              </a:lnSpc>
            </a:pPr>
            <a:r>
              <a:rPr lang="en-US" sz="11869" spc="11">
                <a:solidFill>
                  <a:srgbClr val="884C42"/>
                </a:solidFill>
                <a:latin typeface="Brasika Bold"/>
              </a:rPr>
              <a:t>Python While Loops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sp>
        <p:nvSpPr>
          <p:cNvPr name="TextBox 10" id="10"/>
          <p:cNvSpPr txBox="true"/>
          <p:nvPr/>
        </p:nvSpPr>
        <p:spPr>
          <a:xfrm rot="0">
            <a:off x="2976512" y="1658871"/>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Python Loops</a:t>
            </a:r>
          </a:p>
        </p:txBody>
      </p:sp>
      <p:sp>
        <p:nvSpPr>
          <p:cNvPr name="TextBox 11" id="11"/>
          <p:cNvSpPr txBox="true"/>
          <p:nvPr/>
        </p:nvSpPr>
        <p:spPr>
          <a:xfrm rot="0">
            <a:off x="3870033" y="4030346"/>
            <a:ext cx="10547934" cy="3500196"/>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Jumpstart your presentation by introducing the concepts and topics for the day. </a:t>
            </a:r>
          </a:p>
          <a:p>
            <a:pPr marL="809218" indent="-404609" lvl="1">
              <a:lnSpc>
                <a:spcPts val="5622"/>
              </a:lnSpc>
              <a:buFont typeface="Arial"/>
              <a:buChar char="•"/>
            </a:pPr>
            <a:r>
              <a:rPr lang="en-US" sz="3748">
                <a:solidFill>
                  <a:srgbClr val="663924"/>
                </a:solidFill>
                <a:latin typeface="Red Hat Display"/>
              </a:rPr>
              <a:t>Ask questions to interact with your audience.</a:t>
            </a:r>
          </a:p>
          <a:p>
            <a:pPr marL="809218" indent="-404609" lvl="1">
              <a:lnSpc>
                <a:spcPts val="5622"/>
              </a:lnSpc>
              <a:buFont typeface="Arial"/>
              <a:buChar char="•"/>
            </a:pPr>
            <a:r>
              <a:rPr lang="en-US" sz="3748">
                <a:solidFill>
                  <a:srgbClr val="663924"/>
                </a:solidFill>
                <a:latin typeface="Red Hat Display"/>
              </a:rPr>
              <a:t>Add a personal touch by customizing this layout as much as you want. </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31071">
            <a:off x="-1892354" y="-1571098"/>
            <a:ext cx="5689393" cy="504804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04674">
            <a:off x="14784260" y="5208463"/>
            <a:ext cx="8285388" cy="73513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32742">
            <a:off x="-4273656" y="5582601"/>
            <a:ext cx="8285388" cy="73513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21957">
            <a:off x="13680473" y="-4562508"/>
            <a:ext cx="8285388" cy="735139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1132090"/>
            <a:ext cx="3897838"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921345" y="5981122"/>
            <a:ext cx="3366655" cy="4114800"/>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185121" y="443233"/>
            <a:ext cx="3638046" cy="278475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0552" y="5981122"/>
            <a:ext cx="3233251" cy="3521362"/>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1488809" y="3180836"/>
            <a:ext cx="15310381" cy="2602160"/>
          </a:xfrm>
          <a:prstGeom prst="rect">
            <a:avLst/>
          </a:prstGeom>
        </p:spPr>
      </p:pic>
      <p:pic>
        <p:nvPicPr>
          <p:cNvPr name="Picture 11" id="11"/>
          <p:cNvPicPr>
            <a:picLocks noChangeAspect="true"/>
          </p:cNvPicPr>
          <p:nvPr/>
        </p:nvPicPr>
        <p:blipFill>
          <a:blip r:embed="rId19"/>
          <a:srcRect l="0" t="0" r="0" b="0"/>
          <a:stretch>
            <a:fillRect/>
          </a:stretch>
        </p:blipFill>
        <p:spPr>
          <a:xfrm flipH="false" flipV="false" rot="0">
            <a:off x="1028700" y="5385475"/>
            <a:ext cx="16532312" cy="1751902"/>
          </a:xfrm>
          <a:prstGeom prst="rect">
            <a:avLst/>
          </a:prstGeom>
        </p:spPr>
      </p:pic>
      <p:sp>
        <p:nvSpPr>
          <p:cNvPr name="TextBox 12" id="12"/>
          <p:cNvSpPr txBox="true"/>
          <p:nvPr/>
        </p:nvSpPr>
        <p:spPr>
          <a:xfrm rot="0">
            <a:off x="2467178" y="-3661"/>
            <a:ext cx="13353644" cy="1770293"/>
          </a:xfrm>
          <a:prstGeom prst="rect">
            <a:avLst/>
          </a:prstGeom>
        </p:spPr>
        <p:txBody>
          <a:bodyPr anchor="t" rtlCol="false" tIns="0" lIns="0" bIns="0" rIns="0">
            <a:spAutoFit/>
          </a:bodyPr>
          <a:lstStyle/>
          <a:p>
            <a:pPr algn="ctr">
              <a:lnSpc>
                <a:spcPts val="13316"/>
              </a:lnSpc>
            </a:pPr>
            <a:r>
              <a:rPr lang="en-US" sz="10739" spc="10">
                <a:solidFill>
                  <a:srgbClr val="653924"/>
                </a:solidFill>
                <a:latin typeface="Brasika Bold"/>
              </a:rPr>
              <a:t>The while Loop</a:t>
            </a:r>
          </a:p>
        </p:txBody>
      </p:sp>
      <p:sp>
        <p:nvSpPr>
          <p:cNvPr name="TextBox 13" id="13"/>
          <p:cNvSpPr txBox="true"/>
          <p:nvPr/>
        </p:nvSpPr>
        <p:spPr>
          <a:xfrm rot="0">
            <a:off x="2605191" y="1661858"/>
            <a:ext cx="13077618" cy="1320852"/>
          </a:xfrm>
          <a:prstGeom prst="rect">
            <a:avLst/>
          </a:prstGeom>
        </p:spPr>
        <p:txBody>
          <a:bodyPr anchor="t" rtlCol="false" tIns="0" lIns="0" bIns="0" rIns="0">
            <a:spAutoFit/>
          </a:bodyPr>
          <a:lstStyle/>
          <a:p>
            <a:pPr algn="ctr">
              <a:lnSpc>
                <a:spcPts val="5372"/>
              </a:lnSpc>
            </a:pPr>
            <a:r>
              <a:rPr lang="en-US" sz="3581">
                <a:solidFill>
                  <a:srgbClr val="663924"/>
                </a:solidFill>
                <a:latin typeface="Red Hat Display"/>
              </a:rPr>
              <a:t>With the while loop we can execute a set of statements as long as a condition is true.</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pic>
        <p:nvPicPr>
          <p:cNvPr name="Picture 10" id="10"/>
          <p:cNvPicPr>
            <a:picLocks noChangeAspect="true"/>
          </p:cNvPicPr>
          <p:nvPr/>
        </p:nvPicPr>
        <p:blipFill>
          <a:blip r:embed="rId18"/>
          <a:srcRect l="0" t="0" r="0" b="0"/>
          <a:stretch>
            <a:fillRect/>
          </a:stretch>
        </p:blipFill>
        <p:spPr>
          <a:xfrm flipH="false" flipV="false" rot="0">
            <a:off x="334768" y="5688311"/>
            <a:ext cx="17607453" cy="2710621"/>
          </a:xfrm>
          <a:prstGeom prst="rect">
            <a:avLst/>
          </a:prstGeom>
        </p:spPr>
      </p:pic>
      <p:sp>
        <p:nvSpPr>
          <p:cNvPr name="TextBox 11" id="11"/>
          <p:cNvSpPr txBox="true"/>
          <p:nvPr/>
        </p:nvSpPr>
        <p:spPr>
          <a:xfrm rot="0">
            <a:off x="2976512" y="-70057"/>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break Statement</a:t>
            </a:r>
          </a:p>
        </p:txBody>
      </p:sp>
      <p:sp>
        <p:nvSpPr>
          <p:cNvPr name="TextBox 12" id="12"/>
          <p:cNvSpPr txBox="true"/>
          <p:nvPr/>
        </p:nvSpPr>
        <p:spPr>
          <a:xfrm rot="0">
            <a:off x="3659671" y="4260061"/>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With the break statement we can stop the loop even if the while condition is true:</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71223" y="5750437"/>
            <a:ext cx="12597435" cy="2554000"/>
          </a:xfrm>
          <a:prstGeom prst="rect">
            <a:avLst/>
          </a:prstGeom>
        </p:spPr>
      </p:pic>
      <p:sp>
        <p:nvSpPr>
          <p:cNvPr name="TextBox 4" id="4"/>
          <p:cNvSpPr txBox="true"/>
          <p:nvPr/>
        </p:nvSpPr>
        <p:spPr>
          <a:xfrm rot="0">
            <a:off x="1028700" y="3753310"/>
            <a:ext cx="9602341" cy="19971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With the continue statement we can stop the current iteration, and continue with the next:</a:t>
            </a:r>
          </a:p>
        </p:txBody>
      </p:sp>
      <p:sp>
        <p:nvSpPr>
          <p:cNvPr name="TextBox 5" id="5"/>
          <p:cNvSpPr txBox="true"/>
          <p:nvPr/>
        </p:nvSpPr>
        <p:spPr>
          <a:xfrm rot="0">
            <a:off x="1028700" y="523932"/>
            <a:ext cx="10839423" cy="3334152"/>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The continue Statement</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4279112" y="866300"/>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sp>
        <p:nvSpPr>
          <p:cNvPr name="TextBox 10" id="10"/>
          <p:cNvSpPr txBox="true"/>
          <p:nvPr/>
        </p:nvSpPr>
        <p:spPr>
          <a:xfrm rot="0">
            <a:off x="3870033" y="4030346"/>
            <a:ext cx="10547934" cy="2084907"/>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With the else statement we can run a block of code once when the condition no longer is true:</a:t>
            </a:r>
          </a:p>
        </p:txBody>
      </p:sp>
      <p:pic>
        <p:nvPicPr>
          <p:cNvPr name="Picture 11" id="11"/>
          <p:cNvPicPr>
            <a:picLocks noChangeAspect="true"/>
          </p:cNvPicPr>
          <p:nvPr/>
        </p:nvPicPr>
        <p:blipFill>
          <a:blip r:embed="rId17"/>
          <a:srcRect l="0" t="0" r="0" b="0"/>
          <a:stretch>
            <a:fillRect/>
          </a:stretch>
        </p:blipFill>
        <p:spPr>
          <a:xfrm flipH="false" flipV="false" rot="0">
            <a:off x="1028700" y="6115253"/>
            <a:ext cx="16230600" cy="2616056"/>
          </a:xfrm>
          <a:prstGeom prst="rect">
            <a:avLst/>
          </a:prstGeom>
        </p:spPr>
      </p:pic>
      <p:sp>
        <p:nvSpPr>
          <p:cNvPr name="TextBox 12" id="12"/>
          <p:cNvSpPr txBox="true"/>
          <p:nvPr/>
        </p:nvSpPr>
        <p:spPr>
          <a:xfrm rot="0">
            <a:off x="2976512" y="-142875"/>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else Statement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715408" y="6304782"/>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3943312" y="1434517"/>
            <a:ext cx="10401376" cy="7417966"/>
          </a:xfrm>
          <a:prstGeom prst="rect">
            <a:avLst/>
          </a:prstGeom>
        </p:spPr>
      </p:pic>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0" y="0"/>
            <a:ext cx="18488840" cy="9965713"/>
            <a:chOff x="0" y="0"/>
            <a:chExt cx="24651787" cy="13287618"/>
          </a:xfrm>
        </p:grpSpPr>
        <p:pic>
          <p:nvPicPr>
            <p:cNvPr name="Picture 4" id="4"/>
            <p:cNvPicPr>
              <a:picLocks noChangeAspect="true"/>
            </p:cNvPicPr>
            <p:nvPr/>
          </p:nvPicPr>
          <p:blipFill>
            <a:blip r:embed="rId3"/>
            <a:srcRect l="0" t="3518" r="0" b="28697"/>
            <a:stretch>
              <a:fillRect/>
            </a:stretch>
          </p:blipFill>
          <p:spPr>
            <a:xfrm flipH="false" flipV="false" rot="0">
              <a:off x="0" y="525427"/>
              <a:ext cx="24651787" cy="1276219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21043120" y="399101"/>
              <a:ext cx="2110495" cy="1987703"/>
            </a:xfrm>
            <a:prstGeom prst="rect">
              <a:avLst/>
            </a:prstGeom>
          </p:spPr>
        </p:pic>
      </p:grpSp>
      <p:sp>
        <p:nvSpPr>
          <p:cNvPr name="TextBox 6" id="6"/>
          <p:cNvSpPr txBox="true"/>
          <p:nvPr/>
        </p:nvSpPr>
        <p:spPr>
          <a:xfrm rot="0">
            <a:off x="3252107" y="839239"/>
            <a:ext cx="11783786" cy="2209800"/>
          </a:xfrm>
          <a:prstGeom prst="rect">
            <a:avLst/>
          </a:prstGeom>
        </p:spPr>
        <p:txBody>
          <a:bodyPr anchor="t" rtlCol="false" tIns="0" lIns="0" bIns="0" rIns="0">
            <a:spAutoFit/>
          </a:bodyPr>
          <a:lstStyle/>
          <a:p>
            <a:pPr algn="ctr">
              <a:lnSpc>
                <a:spcPts val="16799"/>
              </a:lnSpc>
            </a:pPr>
            <a:r>
              <a:rPr lang="en-US" sz="15999" spc="671">
                <a:solidFill>
                  <a:srgbClr val="000000"/>
                </a:solidFill>
                <a:latin typeface="Marykate"/>
              </a:rPr>
              <a:t>ARGUMENTS</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4633620" y="-79098"/>
            <a:ext cx="1260418" cy="1398523"/>
          </a:xfrm>
          <a:prstGeom prst="rect">
            <a:avLst/>
          </a:prstGeom>
        </p:spPr>
      </p:pic>
      <p:sp>
        <p:nvSpPr>
          <p:cNvPr name="TextBox 8" id="8"/>
          <p:cNvSpPr txBox="true"/>
          <p:nvPr/>
        </p:nvSpPr>
        <p:spPr>
          <a:xfrm rot="0">
            <a:off x="4032299" y="2734544"/>
            <a:ext cx="10223403" cy="3181729"/>
          </a:xfrm>
          <a:prstGeom prst="rect">
            <a:avLst/>
          </a:prstGeom>
        </p:spPr>
        <p:txBody>
          <a:bodyPr anchor="t" rtlCol="false" tIns="0" lIns="0" bIns="0" rIns="0">
            <a:spAutoFit/>
          </a:bodyPr>
          <a:lstStyle/>
          <a:p>
            <a:pPr algn="ctr">
              <a:lnSpc>
                <a:spcPts val="6324"/>
              </a:lnSpc>
            </a:pPr>
            <a:r>
              <a:rPr lang="en-US" sz="4517" spc="22">
                <a:solidFill>
                  <a:srgbClr val="000000"/>
                </a:solidFill>
                <a:latin typeface="Satisfy"/>
              </a:rPr>
              <a:t>Arguments are specified after the function name, inside the parentheses. You can add as many arguments as you want, just separate them with a comma.</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50047">
            <a:off x="2637759" y="9100274"/>
            <a:ext cx="3348950" cy="135175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31315" y="6145889"/>
            <a:ext cx="2194959" cy="2788054"/>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83691">
            <a:off x="-109045" y="86688"/>
            <a:ext cx="3883048" cy="3049957"/>
          </a:xfrm>
          <a:prstGeom prst="rect">
            <a:avLst/>
          </a:prstGeom>
        </p:spPr>
      </p:pic>
      <p:pic>
        <p:nvPicPr>
          <p:cNvPr name="Picture 12" id="12"/>
          <p:cNvPicPr>
            <a:picLocks noChangeAspect="true"/>
          </p:cNvPicPr>
          <p:nvPr/>
        </p:nvPicPr>
        <p:blipFill>
          <a:blip r:embed="rId14"/>
          <a:srcRect l="0" t="0" r="0" b="0"/>
          <a:stretch>
            <a:fillRect/>
          </a:stretch>
        </p:blipFill>
        <p:spPr>
          <a:xfrm flipH="false" flipV="false" rot="0">
            <a:off x="423474" y="5363683"/>
            <a:ext cx="17441052" cy="1821894"/>
          </a:xfrm>
          <a:prstGeom prst="rect">
            <a:avLst/>
          </a:prstGeom>
        </p:spPr>
      </p:pic>
      <p:pic>
        <p:nvPicPr>
          <p:cNvPr name="Picture 13" id="13"/>
          <p:cNvPicPr>
            <a:picLocks noChangeAspect="true"/>
          </p:cNvPicPr>
          <p:nvPr/>
        </p:nvPicPr>
        <p:blipFill>
          <a:blip r:embed="rId15"/>
          <a:srcRect l="0" t="0" r="0" b="0"/>
          <a:stretch>
            <a:fillRect/>
          </a:stretch>
        </p:blipFill>
        <p:spPr>
          <a:xfrm flipH="false" flipV="false" rot="0">
            <a:off x="423474" y="7328424"/>
            <a:ext cx="17441052" cy="2609634"/>
          </a:xfrm>
          <a:prstGeom prst="rect">
            <a:avLst/>
          </a:prstGeom>
        </p:spPr>
      </p:pic>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92464">
            <a:off x="16148032" y="1139828"/>
            <a:ext cx="2915037" cy="2029926"/>
          </a:xfrm>
          <a:prstGeom prst="rect">
            <a:avLst/>
          </a:prstGeom>
        </p:spPr>
      </p:pic>
      <p:sp>
        <p:nvSpPr>
          <p:cNvPr name="TextBox 4" id="4"/>
          <p:cNvSpPr txBox="true"/>
          <p:nvPr/>
        </p:nvSpPr>
        <p:spPr>
          <a:xfrm rot="0">
            <a:off x="2244845" y="-632460"/>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RECURSION</a:t>
            </a:r>
          </a:p>
        </p:txBody>
      </p:sp>
      <p:grpSp>
        <p:nvGrpSpPr>
          <p:cNvPr name="Group 5" id="5"/>
          <p:cNvGrpSpPr/>
          <p:nvPr/>
        </p:nvGrpSpPr>
        <p:grpSpPr>
          <a:xfrm rot="0">
            <a:off x="653620" y="666242"/>
            <a:ext cx="16951931" cy="8745552"/>
            <a:chOff x="0" y="0"/>
            <a:chExt cx="22602574" cy="11660736"/>
          </a:xfrm>
        </p:grpSpPr>
        <p:pic>
          <p:nvPicPr>
            <p:cNvPr name="Picture 6" id="6"/>
            <p:cNvPicPr>
              <a:picLocks noChangeAspect="true"/>
            </p:cNvPicPr>
            <p:nvPr/>
          </p:nvPicPr>
          <p:blipFill>
            <a:blip r:embed="rId5"/>
            <a:srcRect l="8610" t="32301" r="14209" b="17628"/>
            <a:stretch>
              <a:fillRect/>
            </a:stretch>
          </p:blipFill>
          <p:spPr>
            <a:xfrm flipH="false" flipV="false" rot="0">
              <a:off x="0" y="461592"/>
              <a:ext cx="22602574" cy="1119914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99596">
              <a:off x="19941688" y="379684"/>
              <a:ext cx="2099320" cy="1977178"/>
            </a:xfrm>
            <a:prstGeom prst="rect">
              <a:avLst/>
            </a:prstGeom>
          </p:spPr>
        </p:pic>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2140" y="651874"/>
            <a:ext cx="1572705" cy="1997662"/>
          </a:xfrm>
          <a:prstGeom prst="rect">
            <a:avLst/>
          </a:prstGeom>
        </p:spPr>
      </p:pic>
      <p:sp>
        <p:nvSpPr>
          <p:cNvPr name="TextBox 9" id="9"/>
          <p:cNvSpPr txBox="true"/>
          <p:nvPr/>
        </p:nvSpPr>
        <p:spPr>
          <a:xfrm rot="0">
            <a:off x="4312766" y="1555455"/>
            <a:ext cx="10706234" cy="5156229"/>
          </a:xfrm>
          <a:prstGeom prst="rect">
            <a:avLst/>
          </a:prstGeom>
        </p:spPr>
        <p:txBody>
          <a:bodyPr anchor="t" rtlCol="false" tIns="0" lIns="0" bIns="0" rIns="0">
            <a:spAutoFit/>
          </a:bodyPr>
          <a:lstStyle/>
          <a:p>
            <a:pPr>
              <a:lnSpc>
                <a:spcPts val="4548"/>
              </a:lnSpc>
            </a:pPr>
            <a:r>
              <a:rPr lang="en-US" sz="3248">
                <a:solidFill>
                  <a:srgbClr val="000000"/>
                </a:solidFill>
                <a:latin typeface="Brasika"/>
              </a:rPr>
              <a:t>The developer should be very careful with recursion as it can be quite easy to slip into writing a function which never terminates, or one that uses excess amounts of memory or processor power. However, when written correctly recursion can be a very efficient and mathematically-elegant approach to programming.</a:t>
            </a:r>
          </a:p>
          <a:p>
            <a:pPr>
              <a:lnSpc>
                <a:spcPts val="4548"/>
              </a:lnSpc>
              <a:spcBef>
                <a:spcPct val="0"/>
              </a:spcBef>
            </a:pPr>
          </a:p>
        </p:txBody>
      </p:sp>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098941">
            <a:off x="2237814" y="7478990"/>
            <a:ext cx="1839919" cy="2340120"/>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01907">
            <a:off x="3423828" y="1195023"/>
            <a:ext cx="828408" cy="692850"/>
          </a:xfrm>
          <a:prstGeom prst="rect">
            <a:avLst/>
          </a:prstGeom>
        </p:spPr>
      </p:pic>
      <p:pic>
        <p:nvPicPr>
          <p:cNvPr name="Picture 12" id="12"/>
          <p:cNvPicPr>
            <a:picLocks noChangeAspect="true"/>
          </p:cNvPicPr>
          <p:nvPr/>
        </p:nvPicPr>
        <p:blipFill>
          <a:blip r:embed="rId14"/>
          <a:srcRect l="0" t="0" r="0" b="0"/>
          <a:stretch>
            <a:fillRect/>
          </a:stretch>
        </p:blipFill>
        <p:spPr>
          <a:xfrm flipH="false" flipV="false" rot="0">
            <a:off x="849916" y="6162813"/>
            <a:ext cx="16588169" cy="3095487"/>
          </a:xfrm>
          <a:prstGeom prst="rect">
            <a:avLst/>
          </a:prstGeom>
        </p:spPr>
      </p:pic>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2120876" y="-729489"/>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236844" y="6507571"/>
            <a:ext cx="12075312" cy="2127957"/>
          </a:xfrm>
          <a:prstGeom prst="rect">
            <a:avLst/>
          </a:prstGeom>
        </p:spPr>
      </p:pic>
      <p:sp>
        <p:nvSpPr>
          <p:cNvPr name="TextBox 4" id="4"/>
          <p:cNvSpPr txBox="true"/>
          <p:nvPr/>
        </p:nvSpPr>
        <p:spPr>
          <a:xfrm rot="0">
            <a:off x="757989" y="3879740"/>
            <a:ext cx="9602341" cy="40259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The power of lambda is better shown when you use them as an anonymous function inside another function.</a:t>
            </a:r>
          </a:p>
          <a:p>
            <a:pPr marL="773346" indent="-386673" lvl="1">
              <a:lnSpc>
                <a:spcPts val="5372"/>
              </a:lnSpc>
              <a:buFont typeface="Arial"/>
              <a:buChar char="•"/>
            </a:pPr>
            <a:r>
              <a:rPr lang="en-US" sz="3581">
                <a:solidFill>
                  <a:srgbClr val="663924"/>
                </a:solidFill>
                <a:latin typeface="Red Hat Display"/>
              </a:rPr>
              <a:t>Say you have a function definition that takes one argument, and that argument will be multiplied with an unknown number:</a:t>
            </a:r>
          </a:p>
        </p:txBody>
      </p:sp>
      <p:sp>
        <p:nvSpPr>
          <p:cNvPr name="TextBox 5" id="5"/>
          <p:cNvSpPr txBox="true"/>
          <p:nvPr/>
        </p:nvSpPr>
        <p:spPr>
          <a:xfrm rot="0">
            <a:off x="186489" y="72748"/>
            <a:ext cx="11922265" cy="3334152"/>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Lambda Functions</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0725">
            <a:off x="-4315444" y="-2117180"/>
            <a:ext cx="8751418" cy="607129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7688" y="283358"/>
            <a:ext cx="2855818" cy="311029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20492" y="5978170"/>
            <a:ext cx="6273382" cy="631348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86071">
            <a:off x="14376161" y="7500995"/>
            <a:ext cx="3279571" cy="230166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196932">
            <a:off x="14080215" y="-2096950"/>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700000">
            <a:off x="-2905545" y="6754597"/>
            <a:ext cx="6878732" cy="5605467"/>
          </a:xfrm>
          <a:prstGeom prst="rect">
            <a:avLst/>
          </a:prstGeom>
        </p:spPr>
      </p:pic>
      <p:pic>
        <p:nvPicPr>
          <p:cNvPr name="Picture 8" id="8"/>
          <p:cNvPicPr>
            <a:picLocks noChangeAspect="true"/>
          </p:cNvPicPr>
          <p:nvPr/>
        </p:nvPicPr>
        <p:blipFill>
          <a:blip r:embed="rId14"/>
          <a:srcRect l="0" t="8104" r="0" b="0"/>
          <a:stretch>
            <a:fillRect/>
          </a:stretch>
        </p:blipFill>
        <p:spPr>
          <a:xfrm flipH="false" flipV="false" rot="0">
            <a:off x="2258096" y="4434978"/>
            <a:ext cx="13757850" cy="1803803"/>
          </a:xfrm>
          <a:prstGeom prst="rect">
            <a:avLst/>
          </a:prstGeom>
        </p:spPr>
      </p:pic>
      <p:sp>
        <p:nvSpPr>
          <p:cNvPr name="TextBox 9" id="9"/>
          <p:cNvSpPr txBox="true"/>
          <p:nvPr/>
        </p:nvSpPr>
        <p:spPr>
          <a:xfrm rot="0">
            <a:off x="2976512" y="775593"/>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Dictionary</a:t>
            </a:r>
          </a:p>
        </p:txBody>
      </p:sp>
      <p:sp>
        <p:nvSpPr>
          <p:cNvPr name="TextBox 10" id="10"/>
          <p:cNvSpPr txBox="true"/>
          <p:nvPr/>
        </p:nvSpPr>
        <p:spPr>
          <a:xfrm rot="0">
            <a:off x="3659671" y="3114125"/>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Dictionaries are used to store data values in key:value pairs.</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58803" y="-1713494"/>
            <a:ext cx="8121818" cy="60692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4407" y="485845"/>
            <a:ext cx="3798803" cy="29078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47455">
            <a:off x="-3397600" y="6696745"/>
            <a:ext cx="8121818" cy="60692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1548" y="6967628"/>
            <a:ext cx="3348123" cy="2763723"/>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254057">
            <a:off x="-2607415" y="-2316889"/>
            <a:ext cx="6878732" cy="5605467"/>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23218">
            <a:off x="13293300" y="7219300"/>
            <a:ext cx="6878732" cy="5605467"/>
          </a:xfrm>
          <a:prstGeom prst="rect">
            <a:avLst/>
          </a:prstGeom>
        </p:spPr>
      </p:pic>
      <p:sp>
        <p:nvSpPr>
          <p:cNvPr name="TextBox 8" id="8"/>
          <p:cNvSpPr txBox="true"/>
          <p:nvPr/>
        </p:nvSpPr>
        <p:spPr>
          <a:xfrm rot="0">
            <a:off x="3659671" y="4250944"/>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Dictionary items are presented in key:value pairs, and can be referred to by using the key name.</a:t>
            </a:r>
          </a:p>
        </p:txBody>
      </p:sp>
      <p:pic>
        <p:nvPicPr>
          <p:cNvPr name="Picture 9" id="9"/>
          <p:cNvPicPr>
            <a:picLocks noChangeAspect="true"/>
          </p:cNvPicPr>
          <p:nvPr/>
        </p:nvPicPr>
        <p:blipFill>
          <a:blip r:embed="rId14"/>
          <a:srcRect l="0" t="0" r="0" b="0"/>
          <a:stretch>
            <a:fillRect/>
          </a:stretch>
        </p:blipFill>
        <p:spPr>
          <a:xfrm flipH="false" flipV="false" rot="0">
            <a:off x="831951" y="6136581"/>
            <a:ext cx="16427349" cy="2413982"/>
          </a:xfrm>
          <a:prstGeom prst="rect">
            <a:avLst/>
          </a:prstGeom>
        </p:spPr>
      </p:pic>
      <p:sp>
        <p:nvSpPr>
          <p:cNvPr name="TextBox 10" id="10"/>
          <p:cNvSpPr txBox="true"/>
          <p:nvPr/>
        </p:nvSpPr>
        <p:spPr>
          <a:xfrm rot="0">
            <a:off x="2976512" y="1658871"/>
            <a:ext cx="12334976"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Dictionary Items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32827">
            <a:off x="15146898" y="-1380038"/>
            <a:ext cx="5411896" cy="512654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53961">
            <a:off x="15440277" y="70344"/>
            <a:ext cx="3638046" cy="278475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971348">
            <a:off x="-1988820" y="6866726"/>
            <a:ext cx="6035040"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89107">
            <a:off x="385774" y="6784616"/>
            <a:ext cx="3250265" cy="320298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80725">
            <a:off x="-4315444" y="-2117180"/>
            <a:ext cx="8751418" cy="6071296"/>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189605">
            <a:off x="14882837" y="6538837"/>
            <a:ext cx="4752926" cy="59956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048683" y="7815692"/>
            <a:ext cx="7427247" cy="6972328"/>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2700000">
            <a:off x="240514" y="699668"/>
            <a:ext cx="3417010" cy="3118022"/>
          </a:xfrm>
          <a:prstGeom prst="rect">
            <a:avLst/>
          </a:prstGeom>
        </p:spPr>
      </p:pic>
      <p:pic>
        <p:nvPicPr>
          <p:cNvPr name="Picture 10" id="10"/>
          <p:cNvPicPr>
            <a:picLocks noChangeAspect="true"/>
          </p:cNvPicPr>
          <p:nvPr/>
        </p:nvPicPr>
        <p:blipFill>
          <a:blip r:embed="rId17"/>
          <a:srcRect l="0" t="0" r="0" b="0"/>
          <a:stretch>
            <a:fillRect/>
          </a:stretch>
        </p:blipFill>
        <p:spPr>
          <a:xfrm flipH="false" flipV="false" rot="0">
            <a:off x="264736" y="4207566"/>
            <a:ext cx="17758528" cy="3375970"/>
          </a:xfrm>
          <a:prstGeom prst="rect">
            <a:avLst/>
          </a:prstGeom>
        </p:spPr>
      </p:pic>
      <p:sp>
        <p:nvSpPr>
          <p:cNvPr name="TextBox 11" id="11"/>
          <p:cNvSpPr txBox="true"/>
          <p:nvPr/>
        </p:nvSpPr>
        <p:spPr>
          <a:xfrm rot="0">
            <a:off x="2134301" y="523894"/>
            <a:ext cx="14019397" cy="1734785"/>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Dictionary Length</a:t>
            </a:r>
          </a:p>
        </p:txBody>
      </p:sp>
      <p:sp>
        <p:nvSpPr>
          <p:cNvPr name="TextBox 12" id="12"/>
          <p:cNvSpPr txBox="true"/>
          <p:nvPr/>
        </p:nvSpPr>
        <p:spPr>
          <a:xfrm rot="0">
            <a:off x="3870033" y="2598148"/>
            <a:ext cx="10547934" cy="1377262"/>
          </a:xfrm>
          <a:prstGeom prst="rect">
            <a:avLst/>
          </a:prstGeom>
        </p:spPr>
        <p:txBody>
          <a:bodyPr anchor="t" rtlCol="false" tIns="0" lIns="0" bIns="0" rIns="0">
            <a:spAutoFit/>
          </a:bodyPr>
          <a:lstStyle/>
          <a:p>
            <a:pPr marL="809218" indent="-404609" lvl="1">
              <a:lnSpc>
                <a:spcPts val="5622"/>
              </a:lnSpc>
              <a:buFont typeface="Arial"/>
              <a:buChar char="•"/>
            </a:pPr>
            <a:r>
              <a:rPr lang="en-US" sz="3748">
                <a:solidFill>
                  <a:srgbClr val="663924"/>
                </a:solidFill>
                <a:latin typeface="Red Hat Display"/>
              </a:rPr>
              <a:t>To determine how many items a dictionary has, use the len() function:</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3077">
            <a:off x="14170659" y="-2406683"/>
            <a:ext cx="7082656" cy="49135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715408" y="6304782"/>
            <a:ext cx="4937430" cy="46596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62922">
            <a:off x="13456782" y="6691958"/>
            <a:ext cx="7605036" cy="674774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14409" y="8180177"/>
            <a:ext cx="4404337" cy="445445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4841" y="-843752"/>
            <a:ext cx="4175741" cy="496373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4377">
            <a:off x="14385704" y="-737772"/>
            <a:ext cx="3404967" cy="418955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86332" y="-981202"/>
            <a:ext cx="3888246" cy="4019803"/>
          </a:xfrm>
          <a:prstGeom prst="rect">
            <a:avLst/>
          </a:prstGeom>
        </p:spPr>
      </p:pic>
      <p:pic>
        <p:nvPicPr>
          <p:cNvPr name="Picture 9" id="9"/>
          <p:cNvPicPr>
            <a:picLocks noChangeAspect="true"/>
          </p:cNvPicPr>
          <p:nvPr/>
        </p:nvPicPr>
        <p:blipFill>
          <a:blip r:embed="rId16"/>
          <a:srcRect l="0" t="0" r="0" b="0"/>
          <a:stretch>
            <a:fillRect/>
          </a:stretch>
        </p:blipFill>
        <p:spPr>
          <a:xfrm flipH="false" flipV="false" rot="0">
            <a:off x="686332" y="5127230"/>
            <a:ext cx="17132414" cy="1991209"/>
          </a:xfrm>
          <a:prstGeom prst="rect">
            <a:avLst/>
          </a:prstGeom>
        </p:spPr>
      </p:pic>
      <p:sp>
        <p:nvSpPr>
          <p:cNvPr name="TextBox 10" id="10"/>
          <p:cNvSpPr txBox="true"/>
          <p:nvPr/>
        </p:nvSpPr>
        <p:spPr>
          <a:xfrm rot="0">
            <a:off x="2976512" y="225874"/>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Dictionary Items - Data Types</a:t>
            </a:r>
          </a:p>
        </p:txBody>
      </p:sp>
      <p:sp>
        <p:nvSpPr>
          <p:cNvPr name="TextBox 11" id="11"/>
          <p:cNvSpPr txBox="true"/>
          <p:nvPr/>
        </p:nvSpPr>
        <p:spPr>
          <a:xfrm rot="0">
            <a:off x="5146302" y="3903529"/>
            <a:ext cx="7995397" cy="1047750"/>
          </a:xfrm>
          <a:prstGeom prst="rect">
            <a:avLst/>
          </a:prstGeom>
        </p:spPr>
        <p:txBody>
          <a:bodyPr anchor="t" rtlCol="false" tIns="0" lIns="0" bIns="0" rIns="0">
            <a:spAutoFit/>
          </a:bodyPr>
          <a:lstStyle/>
          <a:p>
            <a:pPr>
              <a:lnSpc>
                <a:spcPts val="4200"/>
              </a:lnSpc>
            </a:pPr>
            <a:r>
              <a:rPr lang="en-US" sz="3000">
                <a:solidFill>
                  <a:srgbClr val="663924"/>
                </a:solidFill>
                <a:latin typeface="Red Hat Display"/>
              </a:rPr>
              <a:t>The values in dictionary items can be of any data type:</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63756">
            <a:off x="13685850" y="6596647"/>
            <a:ext cx="6476603" cy="5698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163756">
            <a:off x="-2903533" y="-2178989"/>
            <a:ext cx="6476603" cy="56987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082191" y="6168670"/>
            <a:ext cx="7218449" cy="562184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495848">
            <a:off x="13650075" y="-1782223"/>
            <a:ext cx="7218449" cy="5621845"/>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315722" y="-2642564"/>
            <a:ext cx="5253031" cy="543076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876937">
            <a:off x="1033155" y="8025395"/>
            <a:ext cx="5253031" cy="5430765"/>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628329" y="5811756"/>
            <a:ext cx="3008634" cy="395872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4768" y="431419"/>
            <a:ext cx="3420129" cy="3152737"/>
          </a:xfrm>
          <a:prstGeom prst="rect">
            <a:avLst/>
          </a:prstGeom>
        </p:spPr>
      </p:pic>
      <p:sp>
        <p:nvSpPr>
          <p:cNvPr name="TextBox 10" id="10"/>
          <p:cNvSpPr txBox="true"/>
          <p:nvPr/>
        </p:nvSpPr>
        <p:spPr>
          <a:xfrm rot="0">
            <a:off x="3659671" y="4441444"/>
            <a:ext cx="10968659" cy="1320852"/>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It is also possible to use the dict() constructor to make a dictionary.</a:t>
            </a:r>
          </a:p>
        </p:txBody>
      </p:sp>
      <p:pic>
        <p:nvPicPr>
          <p:cNvPr name="Picture 11" id="11"/>
          <p:cNvPicPr>
            <a:picLocks noChangeAspect="true"/>
          </p:cNvPicPr>
          <p:nvPr/>
        </p:nvPicPr>
        <p:blipFill>
          <a:blip r:embed="rId18"/>
          <a:srcRect l="0" t="0" r="0" b="0"/>
          <a:stretch>
            <a:fillRect/>
          </a:stretch>
        </p:blipFill>
        <p:spPr>
          <a:xfrm flipH="false" flipV="false" rot="0">
            <a:off x="589035" y="6147907"/>
            <a:ext cx="17109930" cy="1199528"/>
          </a:xfrm>
          <a:prstGeom prst="rect">
            <a:avLst/>
          </a:prstGeom>
        </p:spPr>
      </p:pic>
      <p:sp>
        <p:nvSpPr>
          <p:cNvPr name="TextBox 12" id="12"/>
          <p:cNvSpPr txBox="true"/>
          <p:nvPr/>
        </p:nvSpPr>
        <p:spPr>
          <a:xfrm rot="0">
            <a:off x="2976512" y="-70057"/>
            <a:ext cx="12334976" cy="3380060"/>
          </a:xfrm>
          <a:prstGeom prst="rect">
            <a:avLst/>
          </a:prstGeom>
        </p:spPr>
        <p:txBody>
          <a:bodyPr anchor="t" rtlCol="false" tIns="0" lIns="0" bIns="0" rIns="0">
            <a:spAutoFit/>
          </a:bodyPr>
          <a:lstStyle/>
          <a:p>
            <a:pPr algn="ctr">
              <a:lnSpc>
                <a:spcPts val="13025"/>
              </a:lnSpc>
            </a:pPr>
            <a:r>
              <a:rPr lang="en-US" sz="10504" spc="10">
                <a:solidFill>
                  <a:srgbClr val="653924"/>
                </a:solidFill>
                <a:latin typeface="Brasika Bold"/>
              </a:rPr>
              <a:t>The dict() Constructor</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31071">
            <a:off x="-1892354" y="-1571098"/>
            <a:ext cx="5689393" cy="504804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04674">
            <a:off x="14784260" y="5208463"/>
            <a:ext cx="8285388" cy="735139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32742">
            <a:off x="-4664682" y="6611301"/>
            <a:ext cx="8285388" cy="735139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21957">
            <a:off x="13680473" y="-4562508"/>
            <a:ext cx="8285388" cy="735139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52343" y="-886808"/>
            <a:ext cx="3897838"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480425" y="6172200"/>
            <a:ext cx="3366655" cy="4114800"/>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185121" y="443233"/>
            <a:ext cx="3638046" cy="2784759"/>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331989" y="6765638"/>
            <a:ext cx="3233251" cy="3521362"/>
          </a:xfrm>
          <a:prstGeom prst="rect">
            <a:avLst/>
          </a:prstGeom>
        </p:spPr>
      </p:pic>
      <p:sp>
        <p:nvSpPr>
          <p:cNvPr name="TextBox 10" id="10"/>
          <p:cNvSpPr txBox="true"/>
          <p:nvPr/>
        </p:nvSpPr>
        <p:spPr>
          <a:xfrm rot="0">
            <a:off x="3580184" y="-114300"/>
            <a:ext cx="11127633" cy="5675212"/>
          </a:xfrm>
          <a:prstGeom prst="rect">
            <a:avLst/>
          </a:prstGeom>
        </p:spPr>
        <p:txBody>
          <a:bodyPr anchor="t" rtlCol="false" tIns="0" lIns="0" bIns="0" rIns="0">
            <a:spAutoFit/>
          </a:bodyPr>
          <a:lstStyle/>
          <a:p>
            <a:pPr algn="ctr">
              <a:lnSpc>
                <a:spcPts val="11096"/>
              </a:lnSpc>
            </a:pPr>
            <a:r>
              <a:rPr lang="en-US" sz="8948" spc="8">
                <a:solidFill>
                  <a:srgbClr val="653924"/>
                </a:solidFill>
                <a:latin typeface="Brasika Bold"/>
              </a:rPr>
              <a:t>Python Collections (Arrays)</a:t>
            </a:r>
          </a:p>
          <a:p>
            <a:pPr algn="ctr">
              <a:lnSpc>
                <a:spcPts val="11096"/>
              </a:lnSpc>
            </a:pPr>
          </a:p>
        </p:txBody>
      </p:sp>
      <p:sp>
        <p:nvSpPr>
          <p:cNvPr name="TextBox 11" id="11"/>
          <p:cNvSpPr txBox="true"/>
          <p:nvPr/>
        </p:nvSpPr>
        <p:spPr>
          <a:xfrm rot="0">
            <a:off x="2807575" y="4280304"/>
            <a:ext cx="12672849" cy="5720112"/>
          </a:xfrm>
          <a:prstGeom prst="rect">
            <a:avLst/>
          </a:prstGeom>
        </p:spPr>
        <p:txBody>
          <a:bodyPr anchor="t" rtlCol="false" tIns="0" lIns="0" bIns="0" rIns="0">
            <a:spAutoFit/>
          </a:bodyPr>
          <a:lstStyle/>
          <a:p>
            <a:pPr algn="ctr">
              <a:lnSpc>
                <a:spcPts val="4576"/>
              </a:lnSpc>
            </a:pPr>
            <a:r>
              <a:rPr lang="en-US" sz="3050">
                <a:solidFill>
                  <a:srgbClr val="663924"/>
                </a:solidFill>
                <a:latin typeface="Red Hat Display"/>
              </a:rPr>
              <a:t>There are four collection data types in the Python programming language:</a:t>
            </a:r>
          </a:p>
          <a:p>
            <a:pPr algn="ctr" marL="658695" indent="-329347" lvl="1">
              <a:lnSpc>
                <a:spcPts val="4576"/>
              </a:lnSpc>
              <a:buFont typeface="Arial"/>
              <a:buChar char="•"/>
            </a:pPr>
            <a:r>
              <a:rPr lang="en-US" sz="3050">
                <a:solidFill>
                  <a:srgbClr val="663924"/>
                </a:solidFill>
                <a:latin typeface="Red Hat Display"/>
              </a:rPr>
              <a:t>List</a:t>
            </a:r>
            <a:r>
              <a:rPr lang="en-US" sz="3050">
                <a:solidFill>
                  <a:srgbClr val="663924"/>
                </a:solidFill>
                <a:latin typeface="Red Hat Display"/>
              </a:rPr>
              <a:t> is a collection which is ordered and changeable. Allows duplicate members.</a:t>
            </a:r>
          </a:p>
          <a:p>
            <a:pPr algn="ctr" marL="658695" indent="-329347" lvl="1">
              <a:lnSpc>
                <a:spcPts val="4576"/>
              </a:lnSpc>
              <a:buFont typeface="Arial"/>
              <a:buChar char="•"/>
            </a:pPr>
            <a:r>
              <a:rPr lang="en-US" sz="3050">
                <a:solidFill>
                  <a:srgbClr val="663924"/>
                </a:solidFill>
                <a:latin typeface="Red Hat Display"/>
              </a:rPr>
              <a:t>Tuple</a:t>
            </a:r>
            <a:r>
              <a:rPr lang="en-US" sz="3050">
                <a:solidFill>
                  <a:srgbClr val="663924"/>
                </a:solidFill>
                <a:latin typeface="Red Hat Display"/>
              </a:rPr>
              <a:t> is a collection which is ordered and unchangeable. Allows duplicate members.</a:t>
            </a:r>
          </a:p>
          <a:p>
            <a:pPr algn="ctr" marL="658695" indent="-329347" lvl="1">
              <a:lnSpc>
                <a:spcPts val="4576"/>
              </a:lnSpc>
              <a:buFont typeface="Arial"/>
              <a:buChar char="•"/>
            </a:pPr>
            <a:r>
              <a:rPr lang="en-US" sz="3050">
                <a:solidFill>
                  <a:srgbClr val="663924"/>
                </a:solidFill>
                <a:latin typeface="Red Hat Display"/>
              </a:rPr>
              <a:t>Set</a:t>
            </a:r>
            <a:r>
              <a:rPr lang="en-US" sz="3050">
                <a:solidFill>
                  <a:srgbClr val="663924"/>
                </a:solidFill>
                <a:latin typeface="Red Hat Display"/>
              </a:rPr>
              <a:t> is a collection which is unordered, unchangeable*, and unindexed. No duplicate members.</a:t>
            </a:r>
          </a:p>
          <a:p>
            <a:pPr algn="ctr" marL="658695" indent="-329347" lvl="1">
              <a:lnSpc>
                <a:spcPts val="4576"/>
              </a:lnSpc>
              <a:buFont typeface="Arial"/>
              <a:buChar char="•"/>
            </a:pPr>
            <a:r>
              <a:rPr lang="en-US" sz="3050">
                <a:solidFill>
                  <a:srgbClr val="663924"/>
                </a:solidFill>
                <a:latin typeface="Red Hat Display"/>
              </a:rPr>
              <a:t>Dictionary is a collection which is ordered** and changeable. No duplicate members.</a:t>
            </a:r>
          </a:p>
          <a:p>
            <a:pPr algn="ctr">
              <a:lnSpc>
                <a:spcPts val="4576"/>
              </a:lnSpc>
            </a:pP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42026">
            <a:off x="14196324" y="1011678"/>
            <a:ext cx="7251597" cy="86892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871784" y="6750017"/>
            <a:ext cx="14544433" cy="2508283"/>
          </a:xfrm>
          <a:prstGeom prst="rect">
            <a:avLst/>
          </a:prstGeom>
        </p:spPr>
      </p:pic>
      <p:sp>
        <p:nvSpPr>
          <p:cNvPr name="TextBox 4" id="4"/>
          <p:cNvSpPr txBox="true"/>
          <p:nvPr/>
        </p:nvSpPr>
        <p:spPr>
          <a:xfrm rot="0">
            <a:off x="6995222" y="510898"/>
            <a:ext cx="9602341" cy="1997127"/>
          </a:xfrm>
          <a:prstGeom prst="rect">
            <a:avLst/>
          </a:prstGeom>
        </p:spPr>
        <p:txBody>
          <a:bodyPr anchor="t" rtlCol="false" tIns="0" lIns="0" bIns="0" rIns="0">
            <a:spAutoFit/>
          </a:bodyPr>
          <a:lstStyle/>
          <a:p>
            <a:pPr marL="773346" indent="-386673" lvl="1">
              <a:lnSpc>
                <a:spcPts val="5372"/>
              </a:lnSpc>
              <a:buFont typeface="Arial"/>
              <a:buChar char="•"/>
            </a:pPr>
            <a:r>
              <a:rPr lang="en-US" sz="3581">
                <a:solidFill>
                  <a:srgbClr val="663924"/>
                </a:solidFill>
                <a:latin typeface="Red Hat Display"/>
              </a:rPr>
              <a:t>You can access the items of a dictionary by referring to its key name, inside square brackets:</a:t>
            </a:r>
          </a:p>
        </p:txBody>
      </p:sp>
      <p:sp>
        <p:nvSpPr>
          <p:cNvPr name="TextBox 5" id="5"/>
          <p:cNvSpPr txBox="true"/>
          <p:nvPr/>
        </p:nvSpPr>
        <p:spPr>
          <a:xfrm rot="0">
            <a:off x="637674" y="240689"/>
            <a:ext cx="8115300" cy="6127381"/>
          </a:xfrm>
          <a:prstGeom prst="rect">
            <a:avLst/>
          </a:prstGeom>
        </p:spPr>
        <p:txBody>
          <a:bodyPr anchor="t" rtlCol="false" tIns="0" lIns="0" bIns="0" rIns="0">
            <a:spAutoFit/>
          </a:bodyPr>
          <a:lstStyle/>
          <a:p>
            <a:pPr>
              <a:lnSpc>
                <a:spcPts val="9598"/>
              </a:lnSpc>
            </a:pPr>
            <a:r>
              <a:rPr lang="en-US" sz="7741" spc="7">
                <a:solidFill>
                  <a:srgbClr val="653924"/>
                </a:solidFill>
                <a:latin typeface="Brasika Bold"/>
              </a:rPr>
              <a:t>Python - Access Dictionary Items</a:t>
            </a:r>
          </a:p>
          <a:p>
            <a:pPr>
              <a:lnSpc>
                <a:spcPts val="959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DAFSuMhlgWQ</dc:identifier>
  <dcterms:modified xsi:type="dcterms:W3CDTF">2011-08-01T06:04:30Z</dcterms:modified>
  <cp:revision>1</cp:revision>
  <dc:title>Pink Neutral Minimalist Aesthetic Boho Shapes Patterns Marketing Basic Presentation </dc:title>
</cp:coreProperties>
</file>